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slideLayouts/slideLayout33.xml" ContentType="application/vnd.openxmlformats-officedocument.presentationml.slideLayout+xml"/>
  <Override PartName="/ppt/theme/theme33.xml" ContentType="application/vnd.openxmlformats-officedocument.theme+xml"/>
  <Override PartName="/ppt/slideLayouts/slideLayout34.xml" ContentType="application/vnd.openxmlformats-officedocument.presentationml.slideLayout+xml"/>
  <Override PartName="/ppt/theme/theme34.xml" ContentType="application/vnd.openxmlformats-officedocument.theme+xml"/>
  <Override PartName="/ppt/slideLayouts/slideLayout35.xml" ContentType="application/vnd.openxmlformats-officedocument.presentationml.slideLayout+xml"/>
  <Override PartName="/ppt/theme/theme35.xml" ContentType="application/vnd.openxmlformats-officedocument.theme+xml"/>
  <Override PartName="/ppt/slideLayouts/slideLayout36.xml" ContentType="application/vnd.openxmlformats-officedocument.presentationml.slideLayout+xml"/>
  <Override PartName="/ppt/theme/theme3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  <p:sldMasterId id="2147483676" r:id="rId29"/>
    <p:sldMasterId id="2147483677" r:id="rId30"/>
    <p:sldMasterId id="2147483678" r:id="rId31"/>
    <p:sldMasterId id="2147483679" r:id="rId32"/>
    <p:sldMasterId id="2147483680" r:id="rId33"/>
    <p:sldMasterId id="2147483681" r:id="rId34"/>
    <p:sldMasterId id="2147483682" r:id="rId35"/>
    <p:sldMasterId id="2147483683" r:id="rId36"/>
  </p:sldMasterIdLst>
  <p:sldIdLst>
    <p:sldId id="256" r:id="rId37"/>
    <p:sldId id="257" r:id="rId38"/>
    <p:sldId id="258" r:id="rId39"/>
    <p:sldId id="259" r:id="rId40"/>
    <p:sldId id="260" r:id="rId41"/>
    <p:sldId id="261" r:id="rId42"/>
    <p:sldId id="262" r:id="rId43"/>
    <p:sldId id="263" r:id="rId44"/>
    <p:sldId id="264" r:id="rId45"/>
    <p:sldId id="266" r:id="rId46"/>
    <p:sldId id="267" r:id="rId47"/>
    <p:sldId id="276" r:id="rId48"/>
    <p:sldId id="270" r:id="rId49"/>
    <p:sldId id="271" r:id="rId50"/>
    <p:sldId id="277" r:id="rId51"/>
    <p:sldId id="275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slide" Target="slides/slide14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ычный 5">
    <p:spTree>
      <p:nvGrpSpPr>
        <p:cNvPr id="1" name="Group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74" name="Shape 3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ычный 15">
    <p:spTree>
      <p:nvGrpSpPr>
        <p:cNvPr id="1" name="Group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 idx="8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body" idx="8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70" name="Shape 370"/>
          <p:cNvSpPr txBox="1">
            <a:spLocks noGrp="1"/>
          </p:cNvSpPr>
          <p:nvPr>
            <p:ph type="body" idx="8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ычный 1">
    <p:spTree>
      <p:nvGrpSpPr>
        <p:cNvPr id="1" name="Group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 idx="9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2" name="Shape 422"/>
          <p:cNvSpPr txBox="1">
            <a:spLocks noGrp="1"/>
          </p:cNvSpPr>
          <p:nvPr>
            <p:ph type="body" idx="9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3" name="Shape 423"/>
          <p:cNvSpPr txBox="1">
            <a:spLocks noGrp="1"/>
          </p:cNvSpPr>
          <p:nvPr>
            <p:ph type="body" idx="9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4" name="Shape 4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426" name="Shape 42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 idx="10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4" name="Shape 344"/>
          <p:cNvSpPr txBox="1">
            <a:spLocks noGrp="1"/>
          </p:cNvSpPr>
          <p:nvPr>
            <p:ph type="body" idx="10"/>
          </p:nvPr>
        </p:nvSpPr>
        <p:spPr>
          <a:xfrm>
            <a:off x="457200" y="1604520"/>
            <a:ext cx="4015799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body" idx="10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 idx="11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8" name="Shape 34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 idx="12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5" name="Shape 32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 idx="13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4" name="Shape 334"/>
          <p:cNvSpPr txBox="1">
            <a:spLocks noGrp="1"/>
          </p:cNvSpPr>
          <p:nvPr>
            <p:ph type="body" idx="13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ычный 19">
    <p:spTree>
      <p:nvGrpSpPr>
        <p:cNvPr id="1" name="Group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 idx="1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4 Content">
    <p:spTree>
      <p:nvGrpSpPr>
        <p:cNvPr id="1" name="Group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 idx="14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9" name="Shape 429"/>
          <p:cNvSpPr txBox="1">
            <a:spLocks noGrp="1"/>
          </p:cNvSpPr>
          <p:nvPr>
            <p:ph type="body" idx="14"/>
          </p:nvPr>
        </p:nvSpPr>
        <p:spPr>
          <a:xfrm>
            <a:off x="457200" y="160452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0" name="Shape 430"/>
          <p:cNvSpPr txBox="1">
            <a:spLocks noGrp="1"/>
          </p:cNvSpPr>
          <p:nvPr>
            <p:ph type="body" idx="14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1" name="Shape 431"/>
          <p:cNvSpPr txBox="1">
            <a:spLocks noGrp="1"/>
          </p:cNvSpPr>
          <p:nvPr>
            <p:ph type="body" idx="14"/>
          </p:nvPr>
        </p:nvSpPr>
        <p:spPr>
          <a:xfrm>
            <a:off x="457200" y="368208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2" name="Shape 432"/>
          <p:cNvSpPr txBox="1">
            <a:spLocks noGrp="1"/>
          </p:cNvSpPr>
          <p:nvPr>
            <p:ph type="body" idx="1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3" name="Shape 4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ычный 11">
    <p:spTree>
      <p:nvGrpSpPr>
        <p:cNvPr id="1" name="Group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 idx="15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body" idx="15"/>
          </p:nvPr>
        </p:nvSpPr>
        <p:spPr>
          <a:xfrm>
            <a:off x="457200" y="1604520"/>
            <a:ext cx="4015799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3" name="Shape 303"/>
          <p:cNvSpPr txBox="1">
            <a:spLocks noGrp="1"/>
          </p:cNvSpPr>
          <p:nvPr>
            <p:ph type="body" idx="15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4" name="Shape 304"/>
          <p:cNvSpPr txBox="1">
            <a:spLocks noGrp="1"/>
          </p:cNvSpPr>
          <p:nvPr>
            <p:ph type="body" idx="15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over Content">
    <p:spTree>
      <p:nvGrpSpPr>
        <p:cNvPr id="1" name="Group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 idx="16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body" idx="16"/>
          </p:nvPr>
        </p:nvSpPr>
        <p:spPr>
          <a:xfrm>
            <a:off x="457200" y="160452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body" idx="16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body" idx="16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ычный 14">
    <p:spTree>
      <p:nvGrpSpPr>
        <p:cNvPr id="1" name="Group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 idx="17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body" idx="17"/>
          </p:nvPr>
        </p:nvSpPr>
        <p:spPr>
          <a:xfrm>
            <a:off x="457200" y="160452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body" idx="17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body" idx="17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ычный">
    <p:spTree>
      <p:nvGrpSpPr>
        <p:cNvPr id="1" name="Group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 idx="18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0" name="Shape 410"/>
          <p:cNvSpPr txBox="1">
            <a:spLocks noGrp="1"/>
          </p:cNvSpPr>
          <p:nvPr>
            <p:ph type="body" idx="18"/>
          </p:nvPr>
        </p:nvSpPr>
        <p:spPr>
          <a:xfrm>
            <a:off x="457200" y="160452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1" name="Shape 411"/>
          <p:cNvSpPr txBox="1">
            <a:spLocks noGrp="1"/>
          </p:cNvSpPr>
          <p:nvPr>
            <p:ph type="body" idx="18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2" name="Shape 412"/>
          <p:cNvSpPr txBox="1">
            <a:spLocks noGrp="1"/>
          </p:cNvSpPr>
          <p:nvPr>
            <p:ph type="body" idx="18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3" name="Shape 41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Group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 idx="19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body" idx="19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ычный 2">
    <p:spTree>
      <p:nvGrpSpPr>
        <p:cNvPr id="1" name="Group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 idx="20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body" idx="20"/>
          </p:nvPr>
        </p:nvSpPr>
        <p:spPr>
          <a:xfrm>
            <a:off x="457200" y="160452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body" idx="20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body" idx="20"/>
          </p:nvPr>
        </p:nvSpPr>
        <p:spPr>
          <a:xfrm>
            <a:off x="457200" y="368208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body" idx="20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 idx="21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body" idx="2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6" name="Shape 31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 idx="22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body" idx="22"/>
          </p:nvPr>
        </p:nvSpPr>
        <p:spPr>
          <a:xfrm>
            <a:off x="457200" y="1604520"/>
            <a:ext cx="4015799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body" idx="2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399" name="Shape 39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1" name="Group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 idx="23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body" idx="23"/>
          </p:nvPr>
        </p:nvSpPr>
        <p:spPr>
          <a:xfrm>
            <a:off x="457200" y="160452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body" idx="23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body" idx="23"/>
          </p:nvPr>
        </p:nvSpPr>
        <p:spPr>
          <a:xfrm>
            <a:off x="457200" y="368208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ычный 10">
    <p:spTree>
      <p:nvGrpSpPr>
        <p:cNvPr id="1" name="Group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 idx="24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24"/>
          </p:nvPr>
        </p:nvSpPr>
        <p:spPr>
          <a:xfrm>
            <a:off x="457200" y="160452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4" name="Shape 354"/>
          <p:cNvSpPr txBox="1">
            <a:spLocks noGrp="1"/>
          </p:cNvSpPr>
          <p:nvPr>
            <p:ph type="body" idx="24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5" name="Shape 355"/>
          <p:cNvSpPr txBox="1">
            <a:spLocks noGrp="1"/>
          </p:cNvSpPr>
          <p:nvPr>
            <p:ph type="body" idx="24"/>
          </p:nvPr>
        </p:nvSpPr>
        <p:spPr>
          <a:xfrm>
            <a:off x="457200" y="368208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6" name="Shape 35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ычный 12">
    <p:spTree>
      <p:nvGrpSpPr>
        <p:cNvPr id="1" name="Group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 idx="25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4" name="Shape 364"/>
          <p:cNvSpPr txBox="1">
            <a:spLocks noGrp="1"/>
          </p:cNvSpPr>
          <p:nvPr>
            <p:ph type="body" idx="25"/>
          </p:nvPr>
        </p:nvSpPr>
        <p:spPr>
          <a:xfrm>
            <a:off x="457200" y="160452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body" idx="25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6" name="Shape 366"/>
          <p:cNvSpPr txBox="1">
            <a:spLocks noGrp="1"/>
          </p:cNvSpPr>
          <p:nvPr>
            <p:ph type="body" idx="25"/>
          </p:nvPr>
        </p:nvSpPr>
        <p:spPr>
          <a:xfrm>
            <a:off x="457200" y="368208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ычный 13">
    <p:spTree>
      <p:nvGrpSpPr>
        <p:cNvPr id="1" name="Group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 idx="26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83" name="Shape 383"/>
          <p:cNvSpPr txBox="1">
            <a:spLocks noGrp="1"/>
          </p:cNvSpPr>
          <p:nvPr>
            <p:ph type="body" idx="26"/>
          </p:nvPr>
        </p:nvSpPr>
        <p:spPr>
          <a:xfrm>
            <a:off x="457200" y="1604520"/>
            <a:ext cx="4015799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84" name="Shape 384"/>
          <p:cNvSpPr txBox="1">
            <a:spLocks noGrp="1"/>
          </p:cNvSpPr>
          <p:nvPr>
            <p:ph type="body" idx="26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type="body" idx="26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 idx="27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 idx="2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body" idx="2"/>
          </p:nvPr>
        </p:nvSpPr>
        <p:spPr>
          <a:xfrm>
            <a:off x="457200" y="1604520"/>
            <a:ext cx="4015799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 and 2 Content">
    <p:spTree>
      <p:nvGrpSpPr>
        <p:cNvPr id="1" name="Group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 idx="3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body" idx="3"/>
          </p:nvPr>
        </p:nvSpPr>
        <p:spPr>
          <a:xfrm>
            <a:off x="457200" y="1604520"/>
            <a:ext cx="4015799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body" idx="3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over Content">
    <p:spTree>
      <p:nvGrpSpPr>
        <p:cNvPr id="1" name="Group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 idx="4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body" idx="4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9" name="Shape 33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ычный 16">
    <p:spTree>
      <p:nvGrpSpPr>
        <p:cNvPr id="1" name="Group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 idx="5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body" idx="5"/>
          </p:nvPr>
        </p:nvSpPr>
        <p:spPr>
          <a:xfrm>
            <a:off x="457200" y="160452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body" idx="5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body" idx="5"/>
          </p:nvPr>
        </p:nvSpPr>
        <p:spPr>
          <a:xfrm>
            <a:off x="457200" y="3682080"/>
            <a:ext cx="401579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body" idx="5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 idx="6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4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4" name="Shape 404"/>
          <p:cNvSpPr txBox="1">
            <a:spLocks noGrp="1"/>
          </p:cNvSpPr>
          <p:nvPr>
            <p:ph type="body" idx="6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3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5" name="Shape 40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&lt;#&gt;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png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Shape 6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6"/>
          <p:cNvPicPr/>
          <p:nvPr/>
        </p:nvPicPr>
        <p:blipFill>
          <a:blip r:embed="rId3"/>
          <a:stretch/>
        </p:blipFill>
        <p:spPr>
          <a:xfrm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68"/>
          <p:cNvPicPr/>
          <p:nvPr/>
        </p:nvPicPr>
        <p:blipFill>
          <a:blip r:embed="rId4"/>
          <a:stretch/>
        </p:blipFill>
        <p:spPr>
          <a:xfrm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title" idx="7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 algn="ctr"/>
            <a:r>
              <a:rPr sz="44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7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32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2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24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20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3"/>
          <p:cNvPicPr/>
          <p:nvPr/>
        </p:nvPicPr>
        <p:blipFill>
          <a:blip r:embed="rId3"/>
          <a:stretch/>
        </p:blipFill>
        <p:spPr>
          <a:xfrm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id="75" name="Picture 75"/>
          <p:cNvPicPr/>
          <p:nvPr/>
        </p:nvPicPr>
        <p:blipFill>
          <a:blip r:embed="rId4"/>
          <a:stretch/>
        </p:blipFill>
        <p:spPr>
          <a:xfrm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title" idx="8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8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8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 idx="9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9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9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8"/>
          <p:cNvPicPr/>
          <p:nvPr/>
        </p:nvPicPr>
        <p:blipFill>
          <a:blip r:embed="rId3"/>
          <a:stretch/>
        </p:blipFill>
        <p:spPr>
          <a:xfrm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id="90" name="Picture 90"/>
          <p:cNvPicPr/>
          <p:nvPr/>
        </p:nvPicPr>
        <p:blipFill>
          <a:blip r:embed="rId4"/>
          <a:stretch/>
        </p:blipFill>
        <p:spPr>
          <a:xfrm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title" idx="10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0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0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 idx="11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 idx="12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2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32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2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24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20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1"/>
          <p:cNvPicPr/>
          <p:nvPr/>
        </p:nvPicPr>
        <p:blipFill>
          <a:blip r:embed="rId3"/>
          <a:stretch/>
        </p:blipFill>
        <p:spPr>
          <a:xfrm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113"/>
          <p:cNvPicPr/>
          <p:nvPr/>
        </p:nvPicPr>
        <p:blipFill>
          <a:blip r:embed="rId4"/>
          <a:stretch/>
        </p:blipFill>
        <p:spPr>
          <a:xfrm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6"/>
          <p:cNvPicPr/>
          <p:nvPr/>
        </p:nvPicPr>
        <p:blipFill>
          <a:blip r:embed="rId3"/>
          <a:stretch/>
        </p:blipFill>
        <p:spPr>
          <a:xfrm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118"/>
          <p:cNvPicPr/>
          <p:nvPr/>
        </p:nvPicPr>
        <p:blipFill>
          <a:blip r:embed="rId4"/>
          <a:stretch/>
        </p:blipFill>
        <p:spPr>
          <a:xfrm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title" idx="13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3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/>
          <p:nvPr/>
        </p:nvPicPr>
        <p:blipFill>
          <a:blip r:embed="rId3"/>
          <a:stretch/>
        </p:blipFill>
        <p:spPr>
          <a:xfrm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id="11" name="Picture 11"/>
          <p:cNvPicPr/>
          <p:nvPr/>
        </p:nvPicPr>
        <p:blipFill>
          <a:blip r:embed="rId4"/>
          <a:stretch/>
        </p:blipFill>
        <p:spPr>
          <a:xfrm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title" idx="1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 idx="14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4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4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4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4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 idx="15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5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5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5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 idx="16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6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6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6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2"/>
          <p:cNvPicPr/>
          <p:nvPr/>
        </p:nvPicPr>
        <p:blipFill>
          <a:blip r:embed="rId3"/>
          <a:stretch/>
        </p:blipFill>
        <p:spPr>
          <a:xfrm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154"/>
          <p:cNvPicPr/>
          <p:nvPr/>
        </p:nvPicPr>
        <p:blipFill>
          <a:blip r:embed="rId4"/>
          <a:stretch/>
        </p:blipFill>
        <p:spPr>
          <a:xfrm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  <p:sp>
        <p:nvSpPr>
          <p:cNvPr id="155" name="Shape 155"/>
          <p:cNvSpPr txBox="1">
            <a:spLocks noGrp="1"/>
          </p:cNvSpPr>
          <p:nvPr>
            <p:ph type="title" idx="17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7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7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7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 idx="18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8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8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8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 idx="19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9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 idx="20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20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20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20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20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184"/>
          <p:cNvPicPr/>
          <p:nvPr/>
        </p:nvPicPr>
        <p:blipFill>
          <a:blip r:embed="rId3"/>
          <a:stretch/>
        </p:blipFill>
        <p:spPr>
          <a:xfrm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186"/>
          <p:cNvPicPr/>
          <p:nvPr/>
        </p:nvPicPr>
        <p:blipFill>
          <a:blip r:embed="rId4"/>
          <a:stretch/>
        </p:blipFill>
        <p:spPr>
          <a:xfrm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 idx="21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21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 idx="22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22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22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 idx="23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23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23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23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 idx="24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24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24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24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22"/>
          <p:cNvPicPr/>
          <p:nvPr/>
        </p:nvPicPr>
        <p:blipFill>
          <a:blip r:embed="rId3"/>
          <a:stretch/>
        </p:blipFill>
        <p:spPr>
          <a:xfrm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224"/>
          <p:cNvPicPr/>
          <p:nvPr/>
        </p:nvPicPr>
        <p:blipFill>
          <a:blip r:embed="rId4"/>
          <a:stretch/>
        </p:blipFill>
        <p:spPr>
          <a:xfrm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  <p:sp>
        <p:nvSpPr>
          <p:cNvPr id="225" name="Shape 225"/>
          <p:cNvSpPr txBox="1">
            <a:spLocks noGrp="1"/>
          </p:cNvSpPr>
          <p:nvPr>
            <p:ph type="title" idx="25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25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25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25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231"/>
          <p:cNvPicPr/>
          <p:nvPr/>
        </p:nvPicPr>
        <p:blipFill>
          <a:blip r:embed="rId3"/>
          <a:stretch/>
        </p:blipFill>
        <p:spPr>
          <a:xfrm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233"/>
          <p:cNvPicPr/>
          <p:nvPr/>
        </p:nvPicPr>
        <p:blipFill>
          <a:blip r:embed="rId4"/>
          <a:stretch/>
        </p:blipFill>
        <p:spPr>
          <a:xfrm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  <p:sp>
        <p:nvSpPr>
          <p:cNvPr id="234" name="Shape 234"/>
          <p:cNvSpPr txBox="1">
            <a:spLocks noGrp="1"/>
          </p:cNvSpPr>
          <p:nvPr>
            <p:ph type="title" idx="26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26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26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26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40"/>
          <p:cNvPicPr/>
          <p:nvPr/>
        </p:nvPicPr>
        <p:blipFill>
          <a:blip r:embed="rId3"/>
          <a:stretch/>
        </p:blipFill>
        <p:spPr>
          <a:xfrm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242"/>
          <p:cNvPicPr/>
          <p:nvPr/>
        </p:nvPicPr>
        <p:blipFill>
          <a:blip r:embed="rId4"/>
          <a:stretch/>
        </p:blipFill>
        <p:spPr>
          <a:xfrm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 idx="27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 idx="2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 idx="3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 idx="4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6"/>
          <p:cNvPicPr/>
          <p:nvPr/>
        </p:nvPicPr>
        <p:blipFill>
          <a:blip r:embed="rId3"/>
          <a:stretch/>
        </p:blipFill>
        <p:spPr>
          <a:xfrm>
            <a:off x="611640" y="1484640"/>
            <a:ext cx="8325360" cy="514224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48"/>
          <p:cNvPicPr/>
          <p:nvPr/>
        </p:nvPicPr>
        <p:blipFill>
          <a:blip r:embed="rId4"/>
          <a:stretch/>
        </p:blipFill>
        <p:spPr>
          <a:xfrm>
            <a:off x="895680" y="121680"/>
            <a:ext cx="865440" cy="933480"/>
          </a:xfrm>
          <a:prstGeom prst="rect">
            <a:avLst/>
          </a:prstGeom>
          <a:ln w="0"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title" idx="5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5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5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5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5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 idx="6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/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6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ftr" idx="3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sldNum" idx="4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r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&lt;номер&gt;</a:t>
            </a:r>
            <a:endParaRPr sz="1200" b="0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dt" idx="2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Picture 438"/>
          <p:cNvPicPr/>
          <p:nvPr/>
        </p:nvPicPr>
        <p:blipFill>
          <a:blip r:embed="rId2"/>
          <a:stretch/>
        </p:blipFill>
        <p:spPr>
          <a:xfrm>
            <a:off x="0" y="-16200"/>
            <a:ext cx="9217800" cy="6855480"/>
          </a:xfrm>
          <a:prstGeom prst="rect">
            <a:avLst/>
          </a:prstGeom>
          <a:ln w="9525">
            <a:noFill/>
          </a:ln>
        </p:spPr>
      </p:pic>
      <p:sp>
        <p:nvSpPr>
          <p:cNvPr id="439" name="Shape 439"/>
          <p:cNvSpPr/>
          <p:nvPr/>
        </p:nvSpPr>
        <p:spPr>
          <a:xfrm>
            <a:off x="627120" y="1571760"/>
            <a:ext cx="6212520" cy="2099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spcBef>
                <a:spcPts val="1984"/>
              </a:spcBef>
              <a:spcAft>
                <a:spcPts val="283"/>
              </a:spcAft>
            </a:pPr>
            <a:r>
              <a:rPr sz="2200" b="1" u="sng" strike="noStrike" spc="-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Оптимизация процесса предоставления отчетности по заработной плате сотрудникам учреждения в Муниципальном бюджетном учреждении «Центр социального обслуживания»</a:t>
            </a:r>
          </a:p>
        </p:txBody>
      </p:sp>
      <p:sp>
        <p:nvSpPr>
          <p:cNvPr id="440" name="Shape 440"/>
          <p:cNvSpPr/>
          <p:nvPr/>
        </p:nvSpPr>
        <p:spPr>
          <a:xfrm>
            <a:off x="90720" y="6000840"/>
            <a:ext cx="3026520" cy="363959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trike="noStrike" spc="-1">
                <a:solidFill>
                  <a:srgbClr val="002060"/>
                </a:solidFill>
                <a:latin typeface="Futura PT Medium"/>
                <a:ea typeface="Futura PT Medium"/>
                <a:cs typeface="Futura PT Medium"/>
              </a:rPr>
              <a:t>МБУ «ЦСО» г. Белово</a:t>
            </a:r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42" name="Picture 442"/>
          <p:cNvPicPr/>
          <p:nvPr/>
        </p:nvPicPr>
        <p:blipFill>
          <a:blip r:embed="rId3"/>
          <a:stretch/>
        </p:blipFill>
        <p:spPr>
          <a:xfrm>
            <a:off x="1285920" y="214200"/>
            <a:ext cx="1069200" cy="1069200"/>
          </a:xfrm>
          <a:prstGeom prst="rect">
            <a:avLst/>
          </a:prstGeom>
          <a:ln w="0">
            <a:noFill/>
          </a:ln>
        </p:spPr>
      </p:pic>
      <p:pic>
        <p:nvPicPr>
          <p:cNvPr id="444" name="Picture 444"/>
          <p:cNvPicPr/>
          <p:nvPr/>
        </p:nvPicPr>
        <p:blipFill>
          <a:blip r:embed="rId4"/>
          <a:stretch/>
        </p:blipFill>
        <p:spPr>
          <a:xfrm>
            <a:off x="323640" y="205919"/>
            <a:ext cx="645480" cy="107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Picture 557"/>
          <p:cNvPicPr/>
          <p:nvPr/>
        </p:nvPicPr>
        <p:blipFill>
          <a:blip r:embed="rId2"/>
          <a:stretch/>
        </p:blipFill>
        <p:spPr>
          <a:xfrm>
            <a:off x="142920" y="0"/>
            <a:ext cx="997560" cy="1009800"/>
          </a:xfrm>
          <a:prstGeom prst="rect">
            <a:avLst/>
          </a:prstGeom>
          <a:ln w="0">
            <a:noFill/>
          </a:ln>
        </p:spPr>
      </p:pic>
      <p:sp>
        <p:nvSpPr>
          <p:cNvPr id="558" name="Shape 558"/>
          <p:cNvSpPr/>
          <p:nvPr/>
        </p:nvSpPr>
        <p:spPr>
          <a:xfrm>
            <a:off x="1000080" y="160920"/>
            <a:ext cx="7784280" cy="1186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sz="2400" b="1" strike="noStrike" spc="-1">
                <a:solidFill>
                  <a:srgbClr val="1F497D"/>
                </a:solidFill>
                <a:latin typeface="Futura PT Medium"/>
                <a:ea typeface="Futura PT Medium"/>
                <a:cs typeface="Futura PT Medium"/>
              </a:rPr>
              <a:t>Анализ проблем и выявление путей их решения</a:t>
            </a:r>
            <a:endParaRPr sz="2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60" name="Picture 560"/>
          <p:cNvPicPr/>
          <p:nvPr/>
        </p:nvPicPr>
        <p:blipFill>
          <a:blip r:embed="rId3"/>
          <a:stretch/>
        </p:blipFill>
        <p:spPr>
          <a:xfrm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61" name="Table 561"/>
          <p:cNvGraphicFramePr/>
          <p:nvPr>
            <p:extLst>
              <p:ext uri="{D42A27DB-BD31-4B8C-83A1-F6EECF244321}">
                <p14:modId xmlns:p14="http://schemas.microsoft.com/office/powerpoint/2010/main" val="1270179932"/>
              </p:ext>
            </p:extLst>
          </p:nvPr>
        </p:nvGraphicFramePr>
        <p:xfrm>
          <a:off x="539640" y="807120"/>
          <a:ext cx="8436239" cy="4812248"/>
        </p:xfrm>
        <a:graphic>
          <a:graphicData uri="http://schemas.openxmlformats.org/drawingml/2006/table">
            <a:tbl>
              <a:tblPr/>
              <a:tblGrid>
                <a:gridCol w="347241"/>
                <a:gridCol w="2138436"/>
                <a:gridCol w="3012943"/>
                <a:gridCol w="828559"/>
                <a:gridCol w="2109060"/>
              </a:tblGrid>
              <a:tr h="342151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trike="noStrike" spc="-1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№ п/п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trike="noStrike" spc="-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Выявленная проблема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trike="noStrike" spc="-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trike="noStrike" spc="-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реализации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trike="noStrike" spc="-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Ответственный исполнитель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76577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Потери времени на сверку  работником данных расчетного листка  в ограниченный период времени и необходимость внесения изменений в текущем или последующем периоде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Clr>
                          <a:srgbClr val="000000"/>
                        </a:buClr>
                        <a:buFont typeface="Calibri"/>
                        <a:buAutoNum type="arabicPeriod"/>
                      </a:lvl1pPr>
                    </a:lstStyle>
                    <a:p>
                      <a:pPr marL="0" indent="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Выгрузка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расчетных листков настроена за 3 рабочих дня до окончательной даты выплаты заработной платы в учреждении для исключения счетных ошибок и изменений в рабочем времени сотрудников (при больничных листах и иных отсутствиях) для сверки с сотрудником и своевременном внесение изменений.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36000" indent="0">
                        <a:lnSpc>
                          <a:spcPct val="115000"/>
                        </a:lnSpc>
                      </a:pPr>
                      <a:r>
                        <a:rPr sz="1200" b="0" strike="noStrike" spc="-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sz="1200" b="0" strike="noStrike" spc="-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30.09.20</a:t>
                      </a: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sz="1200" b="0" strike="noStrike" spc="-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затем</a:t>
                      </a:r>
                      <a:r>
                        <a:rPr sz="1200" b="0" strike="noStrike" spc="-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36000" indent="0">
                        <a:lnSpc>
                          <a:spcPct val="115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ведущий бухгалтер </a:t>
                      </a:r>
                      <a:r>
                        <a:rPr lang="ru-RU" sz="1200" b="0" strike="noStrike" spc="-1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Душкина</a:t>
                      </a: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С.Н.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239823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4</a:t>
                      </a:r>
                      <a:endParaRPr sz="18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>
                        <a:lnSpc>
                          <a:spcPct val="114000"/>
                        </a:lnSpc>
                        <a:buClr>
                          <a:srgbClr val="000000"/>
                        </a:buClr>
                        <a:buFont typeface="OpenSymbol"/>
                        <a:buNone/>
                      </a:pPr>
                      <a:r>
                        <a:rPr lang="ru-RU" sz="1200" b="1" spc="-1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Потери времени на поиск при кадровом перемещении, так как расчет заработной платы сотрудника будет производиться в обоих структурных подразделениях  и соответственно  документы  1 сотрудника будут также разложены в обоих структурных  подразделениях. </a:t>
                      </a: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indent="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Внесены изменения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в р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асчетные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листки сотрудников в 1С:заработная плата для формирования данных по физическому лицу без учета подразделений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36000" indent="0">
                        <a:lnSpc>
                          <a:spcPct val="115000"/>
                        </a:lnSpc>
                      </a:pPr>
                      <a:r>
                        <a:rPr sz="1200" b="0" strike="noStrike" spc="-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sz="1200" b="0" strike="noStrike" spc="-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30.09.202</a:t>
                      </a: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sz="1200" b="0" strike="noStrike" spc="-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затем</a:t>
                      </a:r>
                      <a:r>
                        <a:rPr sz="1200" b="0" strike="noStrike" spc="-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 b="0" strike="noStrike" spc="-1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36000" indent="0">
                        <a:lnSpc>
                          <a:spcPct val="115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ведущий бухгалтер </a:t>
                      </a:r>
                      <a:r>
                        <a:rPr lang="ru-RU" sz="1200" b="0" strike="noStrike" spc="-1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Душкина</a:t>
                      </a: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С.Н., ведущий программист Данилин В.В.</a:t>
                      </a:r>
                      <a:endParaRPr lang="ru-RU" sz="1200" b="0" strike="noStrike" spc="-1" dirty="0" smtClean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Picture 564"/>
          <p:cNvPicPr/>
          <p:nvPr/>
        </p:nvPicPr>
        <p:blipFill>
          <a:blip r:embed="rId2"/>
          <a:stretch/>
        </p:blipFill>
        <p:spPr>
          <a:xfrm>
            <a:off x="142920" y="0"/>
            <a:ext cx="997560" cy="1009800"/>
          </a:xfrm>
          <a:prstGeom prst="rect">
            <a:avLst/>
          </a:prstGeom>
          <a:ln w="0">
            <a:noFill/>
          </a:ln>
        </p:spPr>
      </p:pic>
      <p:sp>
        <p:nvSpPr>
          <p:cNvPr id="565" name="Shape 565"/>
          <p:cNvSpPr/>
          <p:nvPr/>
        </p:nvSpPr>
        <p:spPr>
          <a:xfrm>
            <a:off x="1000080" y="160920"/>
            <a:ext cx="7784280" cy="1186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sz="2400" b="1" strike="noStrike" spc="-1">
                <a:solidFill>
                  <a:srgbClr val="1F497D"/>
                </a:solidFill>
                <a:latin typeface="Futura PT Medium"/>
                <a:ea typeface="Futura PT Medium"/>
                <a:cs typeface="Futura PT Medium"/>
              </a:rPr>
              <a:t>Анализ проблем и выявление путей их решения</a:t>
            </a:r>
            <a:endParaRPr sz="2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67" name="Picture 567"/>
          <p:cNvPicPr/>
          <p:nvPr/>
        </p:nvPicPr>
        <p:blipFill>
          <a:blip r:embed="rId3"/>
          <a:stretch/>
        </p:blipFill>
        <p:spPr>
          <a:xfrm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68" name="Table 568"/>
          <p:cNvGraphicFramePr/>
          <p:nvPr>
            <p:extLst>
              <p:ext uri="{D42A27DB-BD31-4B8C-83A1-F6EECF244321}">
                <p14:modId xmlns:p14="http://schemas.microsoft.com/office/powerpoint/2010/main" val="4118620588"/>
              </p:ext>
            </p:extLst>
          </p:nvPr>
        </p:nvGraphicFramePr>
        <p:xfrm>
          <a:off x="539640" y="807120"/>
          <a:ext cx="8064000" cy="5182160"/>
        </p:xfrm>
        <a:graphic>
          <a:graphicData uri="http://schemas.openxmlformats.org/drawingml/2006/table">
            <a:tbl>
              <a:tblPr/>
              <a:tblGrid>
                <a:gridCol w="331920"/>
                <a:gridCol w="2044080"/>
                <a:gridCol w="2880000"/>
                <a:gridCol w="792000"/>
                <a:gridCol w="2016000"/>
              </a:tblGrid>
              <a:tr h="232919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trike="noStrike" spc="-1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№ п/п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trike="noStrike" spc="-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Выявленная проблема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trike="noStrike" spc="-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trike="noStrike" spc="-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реализации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trike="noStrike" spc="-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Ответственный исполнитель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215357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5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>
                        <a:lnSpc>
                          <a:spcPct val="114000"/>
                        </a:lnSpc>
                        <a:buClr>
                          <a:srgbClr val="000000"/>
                        </a:buClr>
                        <a:buFont typeface="OpenSymbol"/>
                        <a:buNone/>
                      </a:pPr>
                      <a:r>
                        <a:rPr lang="ru-RU" sz="1200" b="1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Потери времени на выяснение получателя справки о размере заработной платы для  выбора образца заявления и его заполнения сотрудником.</a:t>
                      </a:r>
                      <a:endParaRPr lang="ru-RU" sz="1200" spc="-1" dirty="0" smtClean="0">
                        <a:solidFill>
                          <a:srgbClr val="000000"/>
                        </a:solidFill>
                        <a:ea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 все структурные подразделения</a:t>
                      </a:r>
                      <a:r>
                        <a:rPr lang="ru-RU" sz="1200" b="0" strike="noStrike" spc="-1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направлены образцы заявлений на получение справок о заработной плате с указанием шаблонов и  целей.</a:t>
                      </a: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lang="ru-RU" sz="1200" b="0" strike="noStrike" spc="-1" baseline="0" dirty="0" smtClean="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Для сокращения затрат времени на личное предоставление заявления введена возможность предоставления подписанного скана, читаемой фотографии заявления на официальную электронную почту учреждения.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36000" indent="0">
                        <a:lnSpc>
                          <a:spcPct val="115000"/>
                        </a:lnSpc>
                      </a:pPr>
                      <a:r>
                        <a:rPr sz="1200" b="0" strike="noStrike" spc="-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sz="1200" b="0" strike="noStrike" spc="-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30.09.202</a:t>
                      </a: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36000" indent="0">
                        <a:lnSpc>
                          <a:spcPct val="115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Ведущий бухгалтер </a:t>
                      </a:r>
                      <a:r>
                        <a:rPr lang="ru-RU" sz="1200" b="0" strike="noStrike" spc="-1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Душкина</a:t>
                      </a: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С.Н. 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000" indent="0">
                        <a:lnSpc>
                          <a:spcPct val="100000"/>
                        </a:lnSpc>
                      </a:pP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192689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FFFFFE"/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Потери времени  на ожидание визирования документов в работу при отсутствии руководителя, согласно правил документооборота учреждения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Внесены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изменения в приказ о документообороте о визировании документов работу, при отсутствии руководителя и его </a:t>
                      </a:r>
                      <a:r>
                        <a:rPr lang="ru-RU" sz="1200" b="0" strike="noStrike" spc="-1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и.о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.  внесены в список должных лиц 2 заместителя директора 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36000" indent="0">
                        <a:lnSpc>
                          <a:spcPct val="115000"/>
                        </a:lnSpc>
                      </a:pPr>
                      <a:r>
                        <a:rPr sz="1200" b="0" strike="noStrike" spc="-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sz="1200" b="0" strike="noStrike" spc="-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30.09.202</a:t>
                      </a: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sz="1200" b="0" strike="noStrike" spc="-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затем</a:t>
                      </a:r>
                      <a:r>
                        <a:rPr sz="1200" b="0" strike="noStrike" spc="-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36000" indent="0">
                        <a:lnSpc>
                          <a:spcPct val="115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Заместитель</a:t>
                      </a:r>
                      <a:r>
                        <a:rPr lang="ru-RU" sz="1200" b="0" strike="noStrike" spc="-1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главного бухгалтера </a:t>
                      </a:r>
                      <a:r>
                        <a:rPr lang="ru-RU" sz="1200" b="0" strike="noStrike" spc="-1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Курносова</a:t>
                      </a:r>
                      <a:r>
                        <a:rPr lang="ru-RU" sz="1200" b="0" strike="noStrike" spc="-1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Е.В. 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000" indent="0">
                        <a:lnSpc>
                          <a:spcPct val="100000"/>
                        </a:lnSpc>
                      </a:pP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/>
        </p:nvSpPr>
        <p:spPr>
          <a:xfrm>
            <a:off x="-42120" y="265320"/>
            <a:ext cx="9358560" cy="45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trike="noStrike" spc="-1">
                <a:solidFill>
                  <a:srgbClr val="1F497D"/>
                </a:solidFill>
                <a:latin typeface="Futura PT Medium"/>
                <a:ea typeface="Futura PT Medium"/>
                <a:cs typeface="Futura PT Medium"/>
              </a:rPr>
              <a:t>Картирование процесса</a:t>
            </a:r>
            <a:endParaRPr sz="2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78" name="Picture 478"/>
          <p:cNvPicPr/>
          <p:nvPr/>
        </p:nvPicPr>
        <p:blipFill>
          <a:blip r:embed="rId2"/>
          <a:stretch/>
        </p:blipFill>
        <p:spPr>
          <a:xfrm>
            <a:off x="7146720" y="5546880"/>
            <a:ext cx="1994760" cy="1325519"/>
          </a:xfrm>
          <a:prstGeom prst="rect">
            <a:avLst/>
          </a:prstGeom>
          <a:ln w="0">
            <a:noFill/>
          </a:ln>
        </p:spPr>
      </p:pic>
      <p:pic>
        <p:nvPicPr>
          <p:cNvPr id="480" name="Picture 480"/>
          <p:cNvPicPr/>
          <p:nvPr/>
        </p:nvPicPr>
        <p:blipFill>
          <a:blip r:embed="rId3"/>
          <a:stretch/>
        </p:blipFill>
        <p:spPr>
          <a:xfrm>
            <a:off x="0" y="0"/>
            <a:ext cx="946080" cy="935640"/>
          </a:xfrm>
          <a:prstGeom prst="rect">
            <a:avLst/>
          </a:prstGeom>
          <a:ln w="0">
            <a:noFill/>
          </a:ln>
        </p:spPr>
      </p:pic>
      <p:sp>
        <p:nvSpPr>
          <p:cNvPr id="483" name="Shape 483"/>
          <p:cNvSpPr/>
          <p:nvPr/>
        </p:nvSpPr>
        <p:spPr>
          <a:xfrm>
            <a:off x="148136" y="1556792"/>
            <a:ext cx="4009582" cy="464496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Бухгалтер формирует задание для выгрузки расчетных листков  по заработной плате  и проверяет корректность выгрузки  </a:t>
            </a:r>
            <a:r>
              <a:rPr lang="ru-RU" sz="900" b="1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24 </a:t>
            </a:r>
            <a:r>
              <a:rPr lang="ru-RU" sz="900" b="1" strike="noStrike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мин</a:t>
            </a:r>
            <a:endParaRPr sz="900" b="1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15176160" y="5587920"/>
            <a:ext cx="320039" cy="2520"/>
          </a:xfrm>
          <a:prstGeom prst="straightConnector1">
            <a:avLst/>
          </a:prstGeom>
          <a:ln w="0">
            <a:solidFill>
              <a:srgbClr val="4A7EBB"/>
            </a:solidFill>
            <a:prstDash val="solid"/>
            <a:tailEnd type="triangle" w="med" len="med"/>
          </a:ln>
        </p:spPr>
      </p:sp>
      <p:graphicFrame>
        <p:nvGraphicFramePr>
          <p:cNvPr id="485" name="Table 485"/>
          <p:cNvGraphicFramePr/>
          <p:nvPr>
            <p:extLst>
              <p:ext uri="{D42A27DB-BD31-4B8C-83A1-F6EECF244321}">
                <p14:modId xmlns:p14="http://schemas.microsoft.com/office/powerpoint/2010/main" val="574109450"/>
              </p:ext>
            </p:extLst>
          </p:nvPr>
        </p:nvGraphicFramePr>
        <p:xfrm>
          <a:off x="3329280" y="5415120"/>
          <a:ext cx="2229840" cy="793080"/>
        </p:xfrm>
        <a:graphic>
          <a:graphicData uri="http://schemas.openxmlformats.org/drawingml/2006/table">
            <a:tbl>
              <a:tblPr/>
              <a:tblGrid>
                <a:gridCol w="1114920"/>
                <a:gridCol w="1114920"/>
              </a:tblGrid>
              <a:tr h="3963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20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ВПП min</a:t>
                      </a:r>
                      <a:endParaRPr sz="20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b">
                    <a:lnL w="12240">
                      <a:prstDash val="solid"/>
                    </a:lnL>
                    <a:lnR w="12240">
                      <a:prstDash val="solid"/>
                    </a:lnR>
                    <a:lnT w="12240">
                      <a:prstDash val="solid"/>
                    </a:lnT>
                    <a:lnB w="12240"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24</a:t>
                      </a:r>
                      <a:endParaRPr sz="18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b">
                    <a:lnL w="12240">
                      <a:prstDash val="solid"/>
                    </a:lnL>
                    <a:lnR w="12240">
                      <a:prstDash val="solid"/>
                    </a:lnR>
                    <a:lnT w="12240">
                      <a:prstDash val="solid"/>
                    </a:lnT>
                    <a:lnB w="12240">
                      <a:prstDash val="solid"/>
                    </a:lnB>
                    <a:noFill/>
                  </a:tcPr>
                </a:tc>
              </a:tr>
              <a:tr h="39672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max</a:t>
                      </a:r>
                    </a:p>
                  </a:txBody>
                  <a:tcPr anchor="b">
                    <a:lnL w="12240">
                      <a:prstDash val="solid"/>
                    </a:lnL>
                    <a:lnR w="12240">
                      <a:prstDash val="solid"/>
                    </a:lnR>
                    <a:lnT w="12240">
                      <a:prstDash val="solid"/>
                    </a:lnT>
                    <a:lnB w="12240"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173</a:t>
                      </a:r>
                      <a:endParaRPr sz="18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b">
                    <a:lnL w="12240">
                      <a:prstDash val="solid"/>
                    </a:lnL>
                    <a:lnR w="12240">
                      <a:prstDash val="solid"/>
                    </a:lnR>
                    <a:lnT w="12240">
                      <a:prstDash val="solid"/>
                    </a:lnT>
                    <a:lnB w="12240"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3" name="Shape 513"/>
          <p:cNvSpPr/>
          <p:nvPr/>
        </p:nvSpPr>
        <p:spPr>
          <a:xfrm>
            <a:off x="148136" y="2287592"/>
            <a:ext cx="2322091" cy="692072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Бухгалтер производит исправление документа при выявлении несоответствии в расчетных листках , и заново распечатывает документы    </a:t>
            </a:r>
            <a:r>
              <a:rPr lang="ru-RU" sz="900" b="1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12-38 мин</a:t>
            </a:r>
            <a:endParaRPr lang="ru-RU" sz="900" b="1" spc="-1" dirty="0">
              <a:solidFill>
                <a:srgbClr val="000000"/>
              </a:solidFill>
              <a:ea typeface="Arial"/>
              <a:cs typeface="Arial"/>
            </a:endParaRPr>
          </a:p>
        </p:txBody>
      </p:sp>
      <p:sp>
        <p:nvSpPr>
          <p:cNvPr id="40" name="Shape 514"/>
          <p:cNvSpPr/>
          <p:nvPr/>
        </p:nvSpPr>
        <p:spPr>
          <a:xfrm flipH="1">
            <a:off x="1198403" y="2021288"/>
            <a:ext cx="0" cy="274936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0000" tIns="45000" rIns="90000" bIns="4500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3" name="Соединительная линия уступом 2"/>
          <p:cNvCxnSpPr/>
          <p:nvPr/>
        </p:nvCxnSpPr>
        <p:spPr>
          <a:xfrm rot="5400000">
            <a:off x="1901226" y="3993965"/>
            <a:ext cx="185312" cy="63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339752" y="3240000"/>
            <a:ext cx="0" cy="345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>
            <a:off x="2907223" y="2021288"/>
            <a:ext cx="552582" cy="33301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hape 513"/>
          <p:cNvSpPr/>
          <p:nvPr/>
        </p:nvSpPr>
        <p:spPr>
          <a:xfrm>
            <a:off x="3459805" y="2305714"/>
            <a:ext cx="1772388" cy="72008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chemeClr val="tx1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При обращении за справкой доходе бухгалтер  заносит  данные в журнал обращений </a:t>
            </a:r>
            <a:endParaRPr sz="9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ru-RU" sz="900" b="1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 мин</a:t>
            </a:r>
            <a:endParaRPr sz="900" b="1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5" name="Соединительная линия уступом 14"/>
          <p:cNvCxnSpPr>
            <a:stCxn id="53" idx="3"/>
          </p:cNvCxnSpPr>
          <p:nvPr/>
        </p:nvCxnSpPr>
        <p:spPr>
          <a:xfrm flipV="1">
            <a:off x="5232193" y="1745792"/>
            <a:ext cx="153993" cy="919962"/>
          </a:xfrm>
          <a:prstGeom prst="bentConnector2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hape 513"/>
          <p:cNvSpPr/>
          <p:nvPr/>
        </p:nvSpPr>
        <p:spPr>
          <a:xfrm>
            <a:off x="5409417" y="2291238"/>
            <a:ext cx="1772388" cy="72008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chemeClr val="tx1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Заявление отдается на визирование руководителю</a:t>
            </a:r>
          </a:p>
          <a:p>
            <a:pPr>
              <a:lnSpc>
                <a:spcPct val="100000"/>
              </a:lnSpc>
            </a:pPr>
            <a:r>
              <a:rPr lang="ru-RU" sz="900" b="1" spc="-1" dirty="0" smtClean="0">
                <a:solidFill>
                  <a:schemeClr val="dk1"/>
                </a:solidFill>
                <a:latin typeface="Calibri"/>
                <a:ea typeface="Arial"/>
                <a:cs typeface="Arial"/>
              </a:rPr>
              <a:t>3 мин</a:t>
            </a:r>
            <a:endParaRPr sz="900" b="1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5242815" y="2633628"/>
            <a:ext cx="1433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hape 513"/>
          <p:cNvSpPr/>
          <p:nvPr/>
        </p:nvSpPr>
        <p:spPr>
          <a:xfrm>
            <a:off x="2021029" y="3544443"/>
            <a:ext cx="1772388" cy="72008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chemeClr val="tx1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 течении 3 рабочих дней после визирования заявления, готовятся документы </a:t>
            </a:r>
          </a:p>
          <a:p>
            <a:pPr>
              <a:lnSpc>
                <a:spcPct val="100000"/>
              </a:lnSpc>
            </a:pPr>
            <a:r>
              <a:rPr lang="ru-RU" sz="900" b="1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До 3 рабочих дней</a:t>
            </a:r>
            <a:endParaRPr lang="ru-RU" sz="900" b="1" strike="noStrike" spc="-1" dirty="0" smtClean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5" name="Shape 513"/>
          <p:cNvSpPr/>
          <p:nvPr/>
        </p:nvSpPr>
        <p:spPr>
          <a:xfrm>
            <a:off x="4134816" y="3579528"/>
            <a:ext cx="2952055" cy="1001599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chemeClr val="tx1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Работник обращается за получением</a:t>
            </a:r>
          </a:p>
          <a:p>
            <a:pPr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или за справки о доходе лично, либо забирает по месту работы в отделении социальной помощи на дому по территориям</a:t>
            </a:r>
            <a:endParaRPr lang="ru-RU" sz="900" b="1" strike="noStrike" spc="-1" dirty="0" smtClean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900" b="1" spc="-1" dirty="0" smtClean="0">
                <a:solidFill>
                  <a:schemeClr val="dk1"/>
                </a:solidFill>
                <a:latin typeface="Calibri"/>
                <a:ea typeface="Arial"/>
                <a:cs typeface="Arial"/>
              </a:rPr>
              <a:t>2 мин – 106 мин (с учетом времени в пути до административного здания и обратно)</a:t>
            </a:r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3793417" y="3904483"/>
            <a:ext cx="341399" cy="701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62" idx="2"/>
            <a:endCxn id="64" idx="0"/>
          </p:cNvCxnSpPr>
          <p:nvPr/>
        </p:nvCxnSpPr>
        <p:spPr>
          <a:xfrm rot="5400000">
            <a:off x="4334855" y="1583686"/>
            <a:ext cx="533125" cy="338838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779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/>
          <p:nvPr/>
        </p:nvSpPr>
        <p:spPr>
          <a:xfrm>
            <a:off x="-217079" y="280800"/>
            <a:ext cx="9358560" cy="63827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sz="2400" b="1" strike="noStrike" spc="-1">
                <a:solidFill>
                  <a:srgbClr val="C00000"/>
                </a:solidFill>
                <a:latin typeface="Futura PT Medium"/>
                <a:ea typeface="Futura PT Medium"/>
                <a:cs typeface="Futura PT Medium"/>
              </a:rPr>
              <a:t>          Образцы документов</a:t>
            </a:r>
            <a:endParaRPr sz="2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612" name="Picture 612"/>
          <p:cNvPicPr/>
          <p:nvPr/>
        </p:nvPicPr>
        <p:blipFill>
          <a:blip r:embed="rId2"/>
          <a:stretch/>
        </p:blipFill>
        <p:spPr>
          <a:xfrm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pic>
        <p:nvPicPr>
          <p:cNvPr id="614" name="Picture 614"/>
          <p:cNvPicPr/>
          <p:nvPr/>
        </p:nvPicPr>
        <p:blipFill>
          <a:blip r:embed="rId3"/>
          <a:stretch/>
        </p:blipFill>
        <p:spPr>
          <a:xfrm>
            <a:off x="1080" y="0"/>
            <a:ext cx="1114536" cy="1073880"/>
          </a:xfrm>
          <a:prstGeom prst="rect">
            <a:avLst/>
          </a:prstGeom>
          <a:ln w="0">
            <a:noFill/>
          </a:ln>
        </p:spPr>
      </p:pic>
      <p:sp>
        <p:nvSpPr>
          <p:cNvPr id="617" name="Shape 617"/>
          <p:cNvSpPr/>
          <p:nvPr/>
        </p:nvSpPr>
        <p:spPr>
          <a:xfrm>
            <a:off x="611560" y="931909"/>
            <a:ext cx="6264696" cy="162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Карточка сотрудника в 1с:заработная плата</a:t>
            </a:r>
            <a:endParaRPr sz="18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103742" cy="465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/>
          <p:nvPr/>
        </p:nvSpPr>
        <p:spPr>
          <a:xfrm>
            <a:off x="-217079" y="280800"/>
            <a:ext cx="9358560" cy="63827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sz="2400" b="1" strike="noStrike" spc="-1">
                <a:solidFill>
                  <a:srgbClr val="C00000"/>
                </a:solidFill>
                <a:latin typeface="Futura PT Medium"/>
                <a:ea typeface="Futura PT Medium"/>
                <a:cs typeface="Futura PT Medium"/>
              </a:rPr>
              <a:t>          Образцы документов</a:t>
            </a:r>
            <a:endParaRPr sz="2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624" name="Picture 624"/>
          <p:cNvPicPr/>
          <p:nvPr/>
        </p:nvPicPr>
        <p:blipFill>
          <a:blip r:embed="rId2"/>
          <a:stretch/>
        </p:blipFill>
        <p:spPr>
          <a:xfrm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pic>
        <p:nvPicPr>
          <p:cNvPr id="626" name="Picture 626"/>
          <p:cNvPicPr/>
          <p:nvPr/>
        </p:nvPicPr>
        <p:blipFill>
          <a:blip r:embed="rId3"/>
          <a:stretch/>
        </p:blipFill>
        <p:spPr>
          <a:xfrm>
            <a:off x="1080" y="0"/>
            <a:ext cx="1306080" cy="1291680"/>
          </a:xfrm>
          <a:prstGeom prst="rect">
            <a:avLst/>
          </a:prstGeom>
          <a:ln w="0">
            <a:noFill/>
          </a:ln>
        </p:spPr>
      </p:pic>
      <p:sp>
        <p:nvSpPr>
          <p:cNvPr id="627" name="Shape 627"/>
          <p:cNvSpPr/>
          <p:nvPr/>
        </p:nvSpPr>
        <p:spPr>
          <a:xfrm>
            <a:off x="1619672" y="720720"/>
            <a:ext cx="6119279" cy="359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Образец заявления с шаблоном справки</a:t>
            </a:r>
            <a:endParaRPr sz="18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79095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01" y="1311792"/>
            <a:ext cx="41814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/>
          <p:nvPr/>
        </p:nvSpPr>
        <p:spPr>
          <a:xfrm>
            <a:off x="-217079" y="280800"/>
            <a:ext cx="9358560" cy="57639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sz="2400" b="1" strike="noStrike" spc="-1" dirty="0">
                <a:solidFill>
                  <a:srgbClr val="C00000"/>
                </a:solidFill>
                <a:latin typeface="Futura PT Medium"/>
                <a:ea typeface="Futura PT Medium"/>
                <a:cs typeface="Futura PT Medium"/>
              </a:rPr>
              <a:t>          </a:t>
            </a:r>
            <a:r>
              <a:rPr lang="ru-RU" sz="2400" b="1" strike="noStrike" spc="-1" dirty="0" smtClean="0">
                <a:solidFill>
                  <a:srgbClr val="C00000"/>
                </a:solidFill>
                <a:latin typeface="Futura PT Medium"/>
                <a:ea typeface="Futura PT Medium"/>
                <a:cs typeface="Futura PT Medium"/>
              </a:rPr>
              <a:t>Экономический эффект</a:t>
            </a:r>
            <a:endParaRPr sz="24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624" name="Picture 624"/>
          <p:cNvPicPr/>
          <p:nvPr/>
        </p:nvPicPr>
        <p:blipFill>
          <a:blip r:embed="rId2"/>
          <a:stretch/>
        </p:blipFill>
        <p:spPr>
          <a:xfrm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pic>
        <p:nvPicPr>
          <p:cNvPr id="626" name="Picture 626"/>
          <p:cNvPicPr/>
          <p:nvPr/>
        </p:nvPicPr>
        <p:blipFill>
          <a:blip r:embed="rId3"/>
          <a:stretch/>
        </p:blipFill>
        <p:spPr>
          <a:xfrm>
            <a:off x="1080" y="0"/>
            <a:ext cx="1306080" cy="1291680"/>
          </a:xfrm>
          <a:prstGeom prst="rect">
            <a:avLst/>
          </a:prstGeom>
          <a:ln w="0">
            <a:noFill/>
          </a:ln>
        </p:spPr>
      </p:pic>
      <p:sp>
        <p:nvSpPr>
          <p:cNvPr id="627" name="Shape 627"/>
          <p:cNvSpPr/>
          <p:nvPr/>
        </p:nvSpPr>
        <p:spPr>
          <a:xfrm>
            <a:off x="1027441" y="1844824"/>
            <a:ext cx="6119279" cy="359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sz="18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340768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1. Отказ от бумажных расчетных листков  - </a:t>
            </a:r>
            <a:r>
              <a:rPr lang="ru-RU" sz="1200" dirty="0"/>
              <a:t>356 листов в месяц * 12 месяцев  / 500 листов в пачке* 384 рубля пачка – 3280,90 руб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r>
              <a:rPr lang="ru-RU" sz="1200" dirty="0" smtClean="0"/>
              <a:t>2. Отказ </a:t>
            </a:r>
            <a:r>
              <a:rPr lang="ru-RU" sz="1200" dirty="0"/>
              <a:t>от бумажных </a:t>
            </a:r>
            <a:r>
              <a:rPr lang="ru-RU" sz="1200" dirty="0" smtClean="0"/>
              <a:t>регистров  учета – 4144,90 руб.: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– </a:t>
            </a:r>
            <a:r>
              <a:rPr lang="ru-RU" sz="1200" dirty="0" smtClean="0"/>
              <a:t>356 листов в месяц * 12 месяцев  / 500 листов в пачке* 38</a:t>
            </a:r>
          </a:p>
          <a:p>
            <a:r>
              <a:rPr lang="ru-RU" sz="1200" dirty="0" smtClean="0"/>
              <a:t>4 рубля пачка – 3280,90 руб.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папки для подшивки  - 24 штуки * 36 руб. = 864,0 руб. </a:t>
            </a:r>
          </a:p>
          <a:p>
            <a:pPr marL="171450" indent="-171450">
              <a:buFontTx/>
              <a:buChar char="-"/>
            </a:pPr>
            <a:endParaRPr lang="ru-RU" sz="1200" dirty="0"/>
          </a:p>
          <a:p>
            <a:r>
              <a:rPr lang="ru-RU" sz="1200" dirty="0" smtClean="0"/>
              <a:t>3</a:t>
            </a:r>
            <a:r>
              <a:rPr lang="ru-RU" sz="1200" dirty="0"/>
              <a:t>. Сокращение трудозатрат за счет сокращения </a:t>
            </a:r>
            <a:r>
              <a:rPr lang="ru-RU" sz="1200" dirty="0" err="1" smtClean="0"/>
              <a:t>неоперационного</a:t>
            </a:r>
            <a:r>
              <a:rPr lang="ru-RU" sz="1200" dirty="0" smtClean="0"/>
              <a:t> времени работы бухгалтера минимум на 120 минут в месяц: </a:t>
            </a:r>
          </a:p>
          <a:p>
            <a:r>
              <a:rPr lang="ru-RU" sz="1200" dirty="0" smtClean="0"/>
              <a:t>2 часа * Среднемесячный </a:t>
            </a:r>
            <a:r>
              <a:rPr lang="ru-RU" sz="1200" dirty="0"/>
              <a:t>ФОТ </a:t>
            </a:r>
            <a:r>
              <a:rPr lang="ru-RU" sz="1200" dirty="0" smtClean="0"/>
              <a:t>(</a:t>
            </a:r>
            <a:r>
              <a:rPr lang="ru-RU" sz="1200" dirty="0"/>
              <a:t>заработная плата и начисления на оплату труда) </a:t>
            </a:r>
            <a:r>
              <a:rPr lang="ru-RU" sz="1200" dirty="0" smtClean="0"/>
              <a:t>58030,0 руб. / Среднемесячное </a:t>
            </a:r>
            <a:r>
              <a:rPr lang="ru-RU" sz="1200" dirty="0"/>
              <a:t>число рабочих часов </a:t>
            </a:r>
            <a:r>
              <a:rPr lang="ru-RU" sz="1200" dirty="0" smtClean="0"/>
              <a:t>164,8 часа * 12 мес. = 8450,08 руб. в год</a:t>
            </a:r>
          </a:p>
          <a:p>
            <a:endParaRPr lang="ru-RU" sz="1200" dirty="0" smtClean="0"/>
          </a:p>
          <a:p>
            <a:r>
              <a:rPr lang="ru-RU" sz="1200" b="1" dirty="0" smtClean="0"/>
              <a:t>Итого: 15875,88 руб.</a:t>
            </a:r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Высвобожденное </a:t>
            </a:r>
            <a:r>
              <a:rPr lang="ru-RU" sz="1200" dirty="0"/>
              <a:t>рабочее время </a:t>
            </a:r>
            <a:r>
              <a:rPr lang="ru-RU" sz="1200" dirty="0" smtClean="0"/>
              <a:t> основного персонала, (от 22 мин до 106 минут ежемесячно по каждому сотруднику)   затрачиваемое на личное обращение может </a:t>
            </a:r>
            <a:r>
              <a:rPr lang="ru-RU" sz="1200" dirty="0"/>
              <a:t>быть потрачено на оказание иных видов социальной помощи и расширения спектра оказываемых услуг. 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39137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>
            <a:spLocks noGrp="1"/>
          </p:cNvSpPr>
          <p:nvPr>
            <p:ph type="title" idx="4294967295"/>
          </p:nvPr>
        </p:nvSpPr>
        <p:spPr>
          <a:xfrm>
            <a:off x="571320" y="2428920"/>
            <a:ext cx="7171920" cy="132083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lvl="0"/>
          </a:lstStyle>
          <a:p>
            <a:pPr marL="0" indent="0" algn="ctr">
              <a:lnSpc>
                <a:spcPct val="100000"/>
              </a:lnSpc>
              <a:buNone/>
            </a:pPr>
            <a:r>
              <a:rPr sz="4000" b="1" strike="noStrike" spc="-1">
                <a:solidFill>
                  <a:srgbClr val="1F497D"/>
                </a:solidFill>
                <a:latin typeface="Futura PT Medium"/>
                <a:ea typeface="Futura PT Medium"/>
                <a:cs typeface="Futura PT Medium"/>
              </a:rPr>
              <a:t>Спасибо за внимание !</a:t>
            </a:r>
            <a:r>
              <a:rPr sz="4000"/>
              <a:t/>
            </a:r>
            <a:br>
              <a:rPr sz="4000"/>
            </a:br>
            <a:endParaRPr sz="40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61" name="Shape 661"/>
          <p:cNvSpPr/>
          <p:nvPr/>
        </p:nvSpPr>
        <p:spPr>
          <a:xfrm>
            <a:off x="571320" y="0"/>
            <a:ext cx="2212200" cy="1854719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663" name="Picture 663"/>
          <p:cNvPicPr/>
          <p:nvPr/>
        </p:nvPicPr>
        <p:blipFill>
          <a:blip r:embed="rId2"/>
          <a:stretch/>
        </p:blipFill>
        <p:spPr>
          <a:xfrm>
            <a:off x="1285920" y="214200"/>
            <a:ext cx="997560" cy="1009800"/>
          </a:xfrm>
          <a:prstGeom prst="rect">
            <a:avLst/>
          </a:prstGeom>
          <a:ln w="0">
            <a:noFill/>
          </a:ln>
        </p:spPr>
      </p:pic>
      <p:pic>
        <p:nvPicPr>
          <p:cNvPr id="665" name="Picture 665"/>
          <p:cNvPicPr/>
          <p:nvPr/>
        </p:nvPicPr>
        <p:blipFill>
          <a:blip r:embed="rId3"/>
          <a:stretch/>
        </p:blipFill>
        <p:spPr>
          <a:xfrm>
            <a:off x="467640" y="219960"/>
            <a:ext cx="636480" cy="1062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Picture 447"/>
          <p:cNvPicPr/>
          <p:nvPr/>
        </p:nvPicPr>
        <p:blipFill>
          <a:blip r:embed="rId2"/>
          <a:stretch/>
        </p:blipFill>
        <p:spPr>
          <a:xfrm>
            <a:off x="7380000" y="5644080"/>
            <a:ext cx="1783440" cy="1211759"/>
          </a:xfrm>
          <a:prstGeom prst="rect">
            <a:avLst/>
          </a:prstGeom>
          <a:ln w="0">
            <a:noFill/>
          </a:ln>
        </p:spPr>
      </p:pic>
      <p:sp>
        <p:nvSpPr>
          <p:cNvPr id="448" name="Shape 448"/>
          <p:cNvSpPr/>
          <p:nvPr/>
        </p:nvSpPr>
        <p:spPr>
          <a:xfrm>
            <a:off x="2006639" y="32039"/>
            <a:ext cx="5498280" cy="63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sz="2400" b="1" strike="noStrike" spc="-1">
                <a:solidFill>
                  <a:srgbClr val="17375E"/>
                </a:solidFill>
                <a:latin typeface="Futura PT Medium"/>
                <a:ea typeface="Futura PT Medium"/>
                <a:cs typeface="Futura PT Medium"/>
              </a:rPr>
              <a:t>Паспорт проекта</a:t>
            </a:r>
            <a:endParaRPr sz="2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50" name="Picture 450"/>
          <p:cNvPicPr/>
          <p:nvPr/>
        </p:nvPicPr>
        <p:blipFill>
          <a:blip r:embed="rId3"/>
          <a:stretch/>
        </p:blipFill>
        <p:spPr>
          <a:xfrm>
            <a:off x="199080" y="114480"/>
            <a:ext cx="997560" cy="1009800"/>
          </a:xfrm>
          <a:prstGeom prst="rect">
            <a:avLst/>
          </a:prstGeom>
          <a:ln w="0">
            <a:noFill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7" y="829853"/>
            <a:ext cx="9199563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Picture 453"/>
          <p:cNvPicPr/>
          <p:nvPr/>
        </p:nvPicPr>
        <p:blipFill>
          <a:blip r:embed="rId2"/>
          <a:stretch/>
        </p:blipFill>
        <p:spPr>
          <a:xfrm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sp>
        <p:nvSpPr>
          <p:cNvPr id="454" name="Shape 454"/>
          <p:cNvSpPr/>
          <p:nvPr/>
        </p:nvSpPr>
        <p:spPr>
          <a:xfrm>
            <a:off x="357120" y="1571760"/>
            <a:ext cx="8278560" cy="279931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sz="2200" b="1" u="sng" strike="noStrike" spc="-1" dirty="0" err="1" smtClean="0">
                <a:solidFill>
                  <a:srgbClr val="1F497D"/>
                </a:solidFill>
                <a:latin typeface="Arial"/>
                <a:ea typeface="Arial"/>
                <a:cs typeface="Arial"/>
              </a:rPr>
              <a:t>Процесс</a:t>
            </a:r>
            <a:r>
              <a:rPr sz="2200" b="1" u="sng" strike="noStrike" spc="-1" dirty="0" smtClean="0">
                <a:solidFill>
                  <a:srgbClr val="1F497D"/>
                </a:solidFill>
                <a:latin typeface="Arial"/>
                <a:ea typeface="Arial"/>
                <a:cs typeface="Arial"/>
              </a:rPr>
              <a:t>:</a:t>
            </a:r>
            <a:r>
              <a:rPr sz="2200" b="1" strike="noStrike" spc="-1" dirty="0" smtClean="0">
                <a:solidFill>
                  <a:srgbClr val="1F497D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200" b="1" spc="-1" dirty="0">
                <a:solidFill>
                  <a:srgbClr val="1F497D"/>
                </a:solidFill>
                <a:ea typeface="Arial"/>
                <a:cs typeface="Arial"/>
              </a:rPr>
              <a:t>Оптимизация  процесса  предоставления отчетности по заработной плате сотрудникам учреждения  в Муниципальном бюджетном учреждении «Центр социального обслуживания</a:t>
            </a:r>
            <a:r>
              <a:rPr lang="ru-RU" sz="2200" b="1" spc="-1" dirty="0" smtClean="0">
                <a:solidFill>
                  <a:srgbClr val="1F497D"/>
                </a:solidFill>
                <a:ea typeface="Arial"/>
                <a:cs typeface="Arial"/>
              </a:rPr>
              <a:t>»</a:t>
            </a:r>
          </a:p>
          <a:p>
            <a:pPr>
              <a:lnSpc>
                <a:spcPct val="100000"/>
              </a:lnSpc>
            </a:pPr>
            <a:r>
              <a:rPr sz="2200" b="1" u="sng" strike="noStrike" spc="-1" dirty="0" err="1" smtClean="0">
                <a:solidFill>
                  <a:srgbClr val="1F497D"/>
                </a:solidFill>
                <a:latin typeface="Arial"/>
                <a:ea typeface="Arial"/>
                <a:cs typeface="Arial"/>
              </a:rPr>
              <a:t>Границы</a:t>
            </a:r>
            <a:r>
              <a:rPr sz="2200" b="1" u="sng" strike="noStrike" spc="-1" dirty="0" smtClean="0">
                <a:solidFill>
                  <a:srgbClr val="1F497D"/>
                </a:solidFill>
                <a:latin typeface="Arial"/>
                <a:ea typeface="Arial"/>
                <a:cs typeface="Arial"/>
              </a:rPr>
              <a:t> </a:t>
            </a:r>
            <a:r>
              <a:rPr sz="2200" b="1" u="sng" strike="noStrike" spc="-1" dirty="0" err="1">
                <a:solidFill>
                  <a:srgbClr val="1F497D"/>
                </a:solidFill>
                <a:latin typeface="Arial"/>
                <a:ea typeface="Arial"/>
                <a:cs typeface="Arial"/>
              </a:rPr>
              <a:t>процесса</a:t>
            </a:r>
            <a:r>
              <a:rPr sz="2200" b="1" u="sng" strike="noStrike" spc="-1" dirty="0">
                <a:solidFill>
                  <a:srgbClr val="1F497D"/>
                </a:solidFill>
                <a:latin typeface="Arial"/>
                <a:ea typeface="Arial"/>
                <a:cs typeface="Arial"/>
              </a:rPr>
              <a:t>:</a:t>
            </a:r>
            <a:r>
              <a:rPr sz="2200" b="1" strike="noStrike" spc="-1" dirty="0">
                <a:solidFill>
                  <a:srgbClr val="1F497D"/>
                </a:solidFill>
                <a:latin typeface="Arial"/>
                <a:ea typeface="Arial"/>
                <a:cs typeface="Arial"/>
              </a:rPr>
              <a:t>  </a:t>
            </a:r>
            <a:r>
              <a:rPr lang="ru-RU" sz="2200" b="1" strike="noStrike" spc="-1" dirty="0" smtClean="0">
                <a:solidFill>
                  <a:srgbClr val="1F497D"/>
                </a:solidFill>
                <a:latin typeface="Arial"/>
                <a:ea typeface="Arial"/>
                <a:cs typeface="Arial"/>
              </a:rPr>
              <a:t>с </a:t>
            </a:r>
            <a:r>
              <a:rPr sz="2200" b="1" strike="noStrike" spc="-1" dirty="0" err="1" smtClean="0">
                <a:solidFill>
                  <a:srgbClr val="1F497D"/>
                </a:solidFill>
                <a:latin typeface="Arial"/>
                <a:ea typeface="Arial"/>
                <a:cs typeface="Arial"/>
              </a:rPr>
              <a:t>момента</a:t>
            </a:r>
            <a:r>
              <a:rPr sz="2200" b="1" strike="noStrike" spc="-1" dirty="0" smtClean="0">
                <a:solidFill>
                  <a:srgbClr val="1F497D"/>
                </a:solidFill>
                <a:latin typeface="Arial"/>
                <a:ea typeface="Arial"/>
                <a:cs typeface="Arial"/>
              </a:rPr>
              <a:t> </a:t>
            </a:r>
            <a:r>
              <a:rPr sz="2200" b="1" strike="noStrike" spc="-1" dirty="0" err="1">
                <a:solidFill>
                  <a:srgbClr val="1F497D"/>
                </a:solidFill>
                <a:latin typeface="Arial"/>
                <a:ea typeface="Arial"/>
                <a:cs typeface="Arial"/>
              </a:rPr>
              <a:t>входа</a:t>
            </a:r>
            <a:r>
              <a:rPr sz="2200" b="1" strike="noStrike" spc="-1" dirty="0">
                <a:solidFill>
                  <a:srgbClr val="1F497D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200" b="1" strike="noStrike" spc="-1" dirty="0" smtClean="0">
                <a:solidFill>
                  <a:srgbClr val="1F497D"/>
                </a:solidFill>
                <a:latin typeface="Arial"/>
                <a:ea typeface="Arial"/>
                <a:cs typeface="Arial"/>
              </a:rPr>
              <a:t>работника учреждения в кабинет бухгалтерии в </a:t>
            </a:r>
            <a:r>
              <a:rPr lang="ru-RU" sz="2200" b="1" spc="-1" dirty="0" smtClean="0">
                <a:solidFill>
                  <a:srgbClr val="1F497D"/>
                </a:solidFill>
                <a:ea typeface="Arial"/>
                <a:cs typeface="Arial"/>
              </a:rPr>
              <a:t>Муниципальном бюджетном учреждении «Центр социального обслуживания»</a:t>
            </a:r>
            <a:r>
              <a:rPr lang="ru-RU" sz="2200" b="1" strike="noStrike" spc="-1" dirty="0" smtClean="0">
                <a:solidFill>
                  <a:srgbClr val="1F497D"/>
                </a:solidFill>
                <a:latin typeface="Arial"/>
                <a:ea typeface="Arial"/>
                <a:cs typeface="Arial"/>
              </a:rPr>
              <a:t> до выхода из административного здания </a:t>
            </a:r>
            <a:endParaRPr sz="22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55" name="Shape 455"/>
          <p:cNvSpPr/>
          <p:nvPr/>
        </p:nvSpPr>
        <p:spPr>
          <a:xfrm rot="10800000" flipV="1">
            <a:off x="328432" y="4532137"/>
            <a:ext cx="8277839" cy="156820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sz="2400" b="1" u="sng" strike="noStrike" spc="-1" dirty="0" err="1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Начало</a:t>
            </a:r>
            <a:r>
              <a:rPr sz="2400" b="1" u="sng" strike="noStrike" spc="-1" dirty="0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: </a:t>
            </a:r>
            <a:r>
              <a:rPr sz="2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 </a:t>
            </a:r>
            <a:r>
              <a:rPr sz="2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момента</a:t>
            </a:r>
            <a:r>
              <a:rPr sz="2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обращения</a:t>
            </a:r>
            <a:r>
              <a:rPr sz="2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сотрудника</a:t>
            </a:r>
            <a:r>
              <a:rPr sz="2400" b="0" strike="noStrike" spc="-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за</a:t>
            </a:r>
            <a:r>
              <a:rPr sz="2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получением отчетности, справок, документации</a:t>
            </a:r>
            <a:endParaRPr sz="24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2400" b="1" u="sng" strike="noStrike" spc="-1" dirty="0" err="1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Окончание</a:t>
            </a:r>
            <a:r>
              <a:rPr sz="2400" b="1" u="sng" strike="noStrike" spc="-1" dirty="0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:   </a:t>
            </a:r>
            <a:r>
              <a:rPr sz="2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Получение</a:t>
            </a:r>
            <a:r>
              <a:rPr sz="2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запрошенных документов </a:t>
            </a:r>
            <a:endParaRPr sz="24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1643040" y="500040"/>
            <a:ext cx="5998320" cy="63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sz="2400" b="1" strike="noStrike" spc="-1">
                <a:solidFill>
                  <a:srgbClr val="17375E"/>
                </a:solidFill>
                <a:latin typeface="Futura PT Medium"/>
                <a:ea typeface="Futura PT Medium"/>
                <a:cs typeface="Futura PT Medium"/>
              </a:rPr>
              <a:t>О проекте</a:t>
            </a:r>
            <a:endParaRPr sz="2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58" name="Picture 458"/>
          <p:cNvPicPr/>
          <p:nvPr/>
        </p:nvPicPr>
        <p:blipFill>
          <a:blip r:embed="rId3"/>
          <a:stretch/>
        </p:blipFill>
        <p:spPr>
          <a:xfrm>
            <a:off x="357120" y="285840"/>
            <a:ext cx="997560" cy="100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Picture 461"/>
          <p:cNvPicPr/>
          <p:nvPr/>
        </p:nvPicPr>
        <p:blipFill>
          <a:blip r:embed="rId2"/>
          <a:stretch/>
        </p:blipFill>
        <p:spPr>
          <a:xfrm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sp>
        <p:nvSpPr>
          <p:cNvPr id="462" name="Shape 462"/>
          <p:cNvSpPr/>
          <p:nvPr/>
        </p:nvSpPr>
        <p:spPr>
          <a:xfrm>
            <a:off x="378810" y="1584215"/>
            <a:ext cx="8278560" cy="347642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sz="2200" b="1" u="sng" strike="noStrike" spc="-1" dirty="0" err="1">
                <a:solidFill>
                  <a:srgbClr val="1F497D"/>
                </a:solidFill>
                <a:latin typeface="Arial"/>
                <a:ea typeface="Arial"/>
                <a:cs typeface="Arial"/>
              </a:rPr>
              <a:t>Руководитель</a:t>
            </a:r>
            <a:r>
              <a:rPr sz="2200" b="1" u="sng" strike="noStrike" spc="-1" dirty="0">
                <a:solidFill>
                  <a:srgbClr val="1F497D"/>
                </a:solidFill>
                <a:latin typeface="Arial"/>
                <a:ea typeface="Arial"/>
                <a:cs typeface="Arial"/>
              </a:rPr>
              <a:t> </a:t>
            </a:r>
            <a:r>
              <a:rPr sz="2200" b="1" u="sng" strike="noStrike" spc="-1" dirty="0" err="1">
                <a:solidFill>
                  <a:srgbClr val="1F497D"/>
                </a:solidFill>
                <a:latin typeface="Arial"/>
                <a:ea typeface="Arial"/>
                <a:cs typeface="Arial"/>
              </a:rPr>
              <a:t>проекта</a:t>
            </a:r>
            <a:r>
              <a:rPr sz="2200" b="1" u="sng" strike="noStrike" spc="-1" dirty="0">
                <a:solidFill>
                  <a:srgbClr val="1F497D"/>
                </a:solidFill>
                <a:latin typeface="Arial"/>
                <a:ea typeface="Arial"/>
                <a:cs typeface="Arial"/>
              </a:rPr>
              <a:t> </a:t>
            </a:r>
            <a:endParaRPr sz="22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2200" b="0" strike="noStrike" spc="-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Директор</a:t>
            </a:r>
            <a:r>
              <a:rPr sz="2200" b="0" strike="noStrike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2200" b="0" strike="noStrike" spc="-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Байбородина</a:t>
            </a:r>
            <a:r>
              <a:rPr sz="2200" b="0" strike="noStrike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200" b="0" strike="noStrike" spc="-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Татьяна</a:t>
            </a:r>
            <a:r>
              <a:rPr sz="2200" b="0" strike="noStrike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200" b="0" strike="noStrike" spc="-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Владимировна</a:t>
            </a:r>
            <a:endParaRPr sz="22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2200" b="1" u="sng" strike="noStrike" spc="-1" dirty="0" err="1">
                <a:solidFill>
                  <a:srgbClr val="1F497D"/>
                </a:solidFill>
                <a:latin typeface="Arial"/>
                <a:ea typeface="Arial"/>
                <a:cs typeface="Arial"/>
              </a:rPr>
              <a:t>Члены</a:t>
            </a:r>
            <a:r>
              <a:rPr sz="2200" b="1" u="sng" strike="noStrike" spc="-1" dirty="0">
                <a:solidFill>
                  <a:srgbClr val="1F497D"/>
                </a:solidFill>
                <a:latin typeface="Arial"/>
                <a:ea typeface="Arial"/>
                <a:cs typeface="Arial"/>
              </a:rPr>
              <a:t> </a:t>
            </a:r>
            <a:r>
              <a:rPr sz="2200" b="1" u="sng" strike="noStrike" spc="-1" dirty="0" err="1">
                <a:solidFill>
                  <a:srgbClr val="1F497D"/>
                </a:solidFill>
                <a:latin typeface="Arial"/>
                <a:ea typeface="Arial"/>
                <a:cs typeface="Arial"/>
              </a:rPr>
              <a:t>команды</a:t>
            </a:r>
            <a:r>
              <a:rPr sz="2200" b="1" u="sng" strike="noStrike" spc="-1" dirty="0">
                <a:solidFill>
                  <a:srgbClr val="1F497D"/>
                </a:solidFill>
                <a:latin typeface="Arial"/>
                <a:ea typeface="Arial"/>
                <a:cs typeface="Arial"/>
              </a:rPr>
              <a:t> </a:t>
            </a:r>
            <a:r>
              <a:rPr sz="2200" b="1" u="sng" strike="noStrike" spc="-1" dirty="0" err="1">
                <a:solidFill>
                  <a:srgbClr val="1F497D"/>
                </a:solidFill>
                <a:latin typeface="Arial"/>
                <a:ea typeface="Arial"/>
                <a:cs typeface="Arial"/>
              </a:rPr>
              <a:t>проекта</a:t>
            </a:r>
            <a:r>
              <a:rPr sz="2200" b="1" u="sng" strike="noStrike" spc="-1" dirty="0">
                <a:solidFill>
                  <a:srgbClr val="1F497D"/>
                </a:solidFill>
                <a:latin typeface="Arial"/>
                <a:ea typeface="Arial"/>
                <a:cs typeface="Arial"/>
              </a:rPr>
              <a:t>:</a:t>
            </a:r>
          </a:p>
          <a:p>
            <a:pPr>
              <a:lnSpc>
                <a:spcPct val="100000"/>
              </a:lnSpc>
            </a:pPr>
            <a:r>
              <a:rPr sz="2200" b="0" strike="noStrike" spc="-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Заместитель</a:t>
            </a:r>
            <a:r>
              <a:rPr sz="2200" b="0" strike="noStrike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200" b="0" strike="noStrike" spc="-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директора</a:t>
            </a:r>
            <a:r>
              <a:rPr sz="2200" b="0" strike="noStrike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–</a:t>
            </a:r>
            <a:r>
              <a:rPr sz="2200" b="0" strike="noStrike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200" b="0" strike="noStrike" spc="-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Лапий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Светлана </a:t>
            </a:r>
            <a:r>
              <a:rPr lang="ru-RU" sz="2200" b="0" strike="noStrike" spc="-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Арсентьевна</a:t>
            </a:r>
            <a:r>
              <a:rPr sz="2200" b="0" strike="noStrike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2200" b="0" strike="noStrike" spc="-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Специалист</a:t>
            </a:r>
            <a:r>
              <a:rPr sz="2200" b="0" strike="noStrike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200" b="0" strike="noStrike" spc="-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</a:t>
            </a:r>
            <a:r>
              <a:rPr sz="2200" b="0" strike="noStrike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кадрам –</a:t>
            </a:r>
            <a:r>
              <a:rPr sz="2200" b="0" strike="noStrike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Хохлова Татьяна Владимировна</a:t>
            </a:r>
            <a:r>
              <a:rPr sz="2200" b="0" strike="noStrike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endParaRPr sz="22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2200" b="0" strike="noStrike" spc="-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Заместитель</a:t>
            </a:r>
            <a:r>
              <a:rPr sz="2200" b="0" strike="noStrike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200" b="0" strike="noStrike" spc="-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главного</a:t>
            </a:r>
            <a:r>
              <a:rPr sz="2200" b="0" strike="noStrike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200" b="0" strike="noStrike" spc="-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бухгалтера</a:t>
            </a:r>
            <a:r>
              <a:rPr sz="2200" b="0" strike="noStrike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- </a:t>
            </a:r>
            <a:r>
              <a:rPr sz="2200" b="0" strike="noStrike" spc="-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Курносова</a:t>
            </a:r>
            <a:r>
              <a:rPr sz="2200" b="0" strike="noStrike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200" b="0" strike="noStrike" spc="-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Екатерина</a:t>
            </a:r>
            <a:r>
              <a:rPr sz="2200" b="0" strike="noStrike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200" b="0" strike="noStrike" spc="-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Владимировна</a:t>
            </a:r>
            <a:r>
              <a:rPr sz="2200" b="0" strike="noStrike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ru-RU" sz="2200" b="0" strike="noStrike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Ведущий бухгалтер –</a:t>
            </a:r>
            <a:r>
              <a:rPr sz="2200" b="0" strike="noStrike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200" b="0" strike="noStrike" spc="-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Душкина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Светлана Николаевна</a:t>
            </a:r>
            <a:endParaRPr sz="22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1643040" y="500040"/>
            <a:ext cx="5998320" cy="63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sz="2600" b="1" strike="noStrike" spc="-1">
                <a:solidFill>
                  <a:srgbClr val="1F497D"/>
                </a:solidFill>
                <a:latin typeface="Arial"/>
                <a:ea typeface="Arial"/>
                <a:cs typeface="Arial"/>
              </a:rPr>
              <a:t>Команда проекта</a:t>
            </a:r>
          </a:p>
        </p:txBody>
      </p:sp>
      <p:pic>
        <p:nvPicPr>
          <p:cNvPr id="465" name="Picture 465"/>
          <p:cNvPicPr/>
          <p:nvPr/>
        </p:nvPicPr>
        <p:blipFill>
          <a:blip r:embed="rId3"/>
          <a:stretch/>
        </p:blipFill>
        <p:spPr>
          <a:xfrm>
            <a:off x="357120" y="285840"/>
            <a:ext cx="997560" cy="100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 468"/>
          <p:cNvPicPr/>
          <p:nvPr/>
        </p:nvPicPr>
        <p:blipFill>
          <a:blip r:embed="rId2"/>
          <a:stretch/>
        </p:blipFill>
        <p:spPr>
          <a:xfrm>
            <a:off x="7002517" y="5525595"/>
            <a:ext cx="1994760" cy="1325520"/>
          </a:xfrm>
          <a:prstGeom prst="rect">
            <a:avLst/>
          </a:prstGeom>
          <a:ln w="0">
            <a:noFill/>
          </a:ln>
        </p:spPr>
      </p:pic>
      <p:sp>
        <p:nvSpPr>
          <p:cNvPr id="469" name="Shape 469"/>
          <p:cNvSpPr/>
          <p:nvPr/>
        </p:nvSpPr>
        <p:spPr>
          <a:xfrm>
            <a:off x="56081" y="165944"/>
            <a:ext cx="8923216" cy="658395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ECFF"/>
              </a:gs>
              <a:gs pos="100000">
                <a:srgbClr val="E6F7FF"/>
              </a:gs>
            </a:gsLst>
          </a:gradFill>
          <a:ln w="6350">
            <a:solidFill>
              <a:srgbClr val="46AAC4"/>
            </a:solidFill>
            <a:prstDash val="solid"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-595586" y="171887"/>
            <a:ext cx="9358561" cy="62220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sz="2400" b="1" strike="noStrike" spc="-1">
                <a:solidFill>
                  <a:srgbClr val="C00000"/>
                </a:solidFill>
                <a:latin typeface="Futura PT Medium"/>
                <a:ea typeface="Futura PT Medium"/>
                <a:cs typeface="Futura PT Medium"/>
              </a:rPr>
              <a:t>          </a:t>
            </a:r>
            <a:r>
              <a:rPr sz="2400" b="1" strike="noStrike" spc="-1">
                <a:solidFill>
                  <a:srgbClr val="1F497D"/>
                </a:solidFill>
                <a:latin typeface="Futura PT Medium"/>
                <a:ea typeface="Futura PT Medium"/>
                <a:cs typeface="Futura PT Medium"/>
              </a:rPr>
              <a:t>Актуальность проблемы</a:t>
            </a:r>
            <a:endParaRPr sz="2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395640" y="2002680"/>
            <a:ext cx="911880" cy="911880"/>
          </a:xfrm>
          <a:prstGeom prst="arc">
            <a:avLst>
              <a:gd name="adj1" fmla="val 16200000"/>
              <a:gd name="adj2" fmla="val 0"/>
            </a:avLst>
          </a:prstGeom>
          <a:noFill/>
          <a:ln w="6350">
            <a:solidFill>
              <a:srgbClr val="4A7EBB"/>
            </a:solidFill>
            <a:prstDash val="solid"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73" name="Picture 473"/>
          <p:cNvPicPr/>
          <p:nvPr/>
        </p:nvPicPr>
        <p:blipFill>
          <a:blip r:embed="rId3"/>
          <a:stretch/>
        </p:blipFill>
        <p:spPr>
          <a:xfrm>
            <a:off x="94155" y="106198"/>
            <a:ext cx="780561" cy="777111"/>
          </a:xfrm>
          <a:prstGeom prst="rect">
            <a:avLst/>
          </a:prstGeom>
          <a:ln w="0">
            <a:noFill/>
          </a:ln>
        </p:spPr>
      </p:pic>
      <p:sp>
        <p:nvSpPr>
          <p:cNvPr id="474" name="Shape 474"/>
          <p:cNvSpPr/>
          <p:nvPr/>
        </p:nvSpPr>
        <p:spPr>
          <a:xfrm>
            <a:off x="291224" y="248525"/>
            <a:ext cx="8471751" cy="624098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sz="1800" b="0" strike="noStrike" spc="-1" dirty="0">
                <a:solidFill>
                  <a:srgbClr val="000000"/>
                </a:solidFill>
                <a:latin typeface="Futura PT Medium"/>
                <a:ea typeface="Futura PT Medium"/>
                <a:cs typeface="Futura PT Medium"/>
              </a:rPr>
              <a:t>	</a:t>
            </a:r>
            <a:endParaRPr sz="18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b="0" strike="noStrike" spc="-1" dirty="0">
                <a:solidFill>
                  <a:srgbClr val="000000"/>
                </a:solidFill>
                <a:latin typeface="Futura PT Medium"/>
                <a:ea typeface="Futura PT Medium"/>
                <a:cs typeface="Futura PT Medium"/>
              </a:rPr>
              <a:t>	</a:t>
            </a:r>
            <a:endParaRPr lang="ru-RU" sz="1800" b="0" strike="noStrike" spc="-1" dirty="0" smtClean="0">
              <a:solidFill>
                <a:srgbClr val="000000"/>
              </a:solidFill>
              <a:latin typeface="Futura PT Medium"/>
              <a:ea typeface="Futura PT Medium"/>
              <a:cs typeface="Futura PT Medium"/>
            </a:endParaRPr>
          </a:p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Futura PT Medium"/>
                <a:ea typeface="Futura PT Medium"/>
                <a:cs typeface="Futura PT Medium"/>
              </a:rPr>
              <a:t>	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Futura PT Medium"/>
                <a:ea typeface="Futura PT Medium"/>
                <a:cs typeface="Futura PT Medium"/>
              </a:rPr>
              <a:t>По состоянию на 01.05.2025  списочная численность сотрудников составляет 305 физических лиц, 21 структурное подразделение, расположенное по 8 территориям, удаленные от административного здания ( работники оказывают услуги по всей территории Беловского городского округа).</a:t>
            </a: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Futura PT Medium"/>
                <a:ea typeface="Futura PT Medium"/>
                <a:cs typeface="Futura PT Medium"/>
              </a:rPr>
              <a:t>	Основная занятость большинства сотрудников имеет выездной характер – оказание услуг по месту проживания получателя. Физически основной персонал не находиться в зданиях (помещениях) учреждения.</a:t>
            </a:r>
          </a:p>
          <a:p>
            <a:pPr algn="just">
              <a:lnSpc>
                <a:spcPct val="100000"/>
              </a:lnSpc>
            </a:pPr>
            <a:r>
              <a:rPr sz="1800" b="0" strike="noStrike" spc="-1" dirty="0" smtClean="0">
                <a:solidFill>
                  <a:srgbClr val="000000"/>
                </a:solidFill>
                <a:latin typeface="Futura PT Medium"/>
                <a:ea typeface="Futura PT Medium"/>
                <a:cs typeface="Futura PT Medium"/>
              </a:rPr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Futura PT Medium"/>
                <a:ea typeface="Futura PT Medium"/>
                <a:cs typeface="Futura PT Medium"/>
              </a:rPr>
              <a:t>	</a:t>
            </a:r>
            <a:r>
              <a:rPr lang="ru-RU" spc="-1" dirty="0" smtClean="0">
                <a:solidFill>
                  <a:srgbClr val="000000"/>
                </a:solidFill>
                <a:latin typeface="Futura PT Medium"/>
                <a:ea typeface="Futura PT Medium"/>
                <a:cs typeface="Futura PT Medium"/>
              </a:rPr>
              <a:t>Ежемесячно при получении заработной платы заведующие отделениями и социальные работники для получения расчетных листков о выплате заработной платы посещают бухгалтерию административного здания, что приводит к потерям времени, которое могло быть направлено на оказание социальных услуг.</a:t>
            </a:r>
            <a:endParaRPr lang="ru-RU" spc="-1" dirty="0">
              <a:solidFill>
                <a:srgbClr val="000000"/>
              </a:solidFill>
              <a:latin typeface="Futura PT Medium"/>
              <a:ea typeface="Futura PT Medium"/>
              <a:cs typeface="Futura PT Medium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Futura PT Medium"/>
                <a:ea typeface="Arial"/>
                <a:cs typeface="Arial"/>
              </a:rPr>
              <a:t>	Также для социальных работников при возникновении в предоставлении документов о размерах заработной платы (для банков, органов государственной власти, социальной защиты и т.д.) возникает потребность в личном предоставлении заявлений ( по установленной форме) и последующем получении подготовленных документов. </a:t>
            </a:r>
            <a:r>
              <a:rPr lang="ru-RU" spc="-1" dirty="0" smtClean="0">
                <a:solidFill>
                  <a:srgbClr val="000000"/>
                </a:solidFill>
                <a:latin typeface="Futura PT Medium"/>
                <a:ea typeface="Arial"/>
                <a:cs typeface="Arial"/>
              </a:rPr>
              <a:t>Возникают затраты времени на поездки с территории оказания услуг до административного здания и  снижается оперативность предоставления требуемых документов.</a:t>
            </a:r>
            <a:endParaRPr sz="18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/>
        </p:nvSpPr>
        <p:spPr>
          <a:xfrm>
            <a:off x="-42120" y="265320"/>
            <a:ext cx="9358560" cy="45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trike="noStrike" spc="-1">
                <a:solidFill>
                  <a:srgbClr val="1F497D"/>
                </a:solidFill>
                <a:latin typeface="Futura PT Medium"/>
                <a:ea typeface="Futura PT Medium"/>
                <a:cs typeface="Futura PT Medium"/>
              </a:rPr>
              <a:t>Картирование процесса</a:t>
            </a:r>
            <a:endParaRPr sz="2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78" name="Picture 478"/>
          <p:cNvPicPr/>
          <p:nvPr/>
        </p:nvPicPr>
        <p:blipFill>
          <a:blip r:embed="rId2"/>
          <a:stretch/>
        </p:blipFill>
        <p:spPr>
          <a:xfrm>
            <a:off x="7146720" y="5546880"/>
            <a:ext cx="1994760" cy="1325519"/>
          </a:xfrm>
          <a:prstGeom prst="rect">
            <a:avLst/>
          </a:prstGeom>
          <a:ln w="0">
            <a:noFill/>
          </a:ln>
        </p:spPr>
      </p:pic>
      <p:pic>
        <p:nvPicPr>
          <p:cNvPr id="480" name="Picture 480"/>
          <p:cNvPicPr/>
          <p:nvPr/>
        </p:nvPicPr>
        <p:blipFill>
          <a:blip r:embed="rId3"/>
          <a:stretch/>
        </p:blipFill>
        <p:spPr>
          <a:xfrm>
            <a:off x="0" y="0"/>
            <a:ext cx="946080" cy="935640"/>
          </a:xfrm>
          <a:prstGeom prst="rect">
            <a:avLst/>
          </a:prstGeom>
          <a:ln w="0">
            <a:noFill/>
          </a:ln>
        </p:spPr>
      </p:pic>
      <p:sp>
        <p:nvSpPr>
          <p:cNvPr id="481" name="Shape 481"/>
          <p:cNvSpPr/>
          <p:nvPr/>
        </p:nvSpPr>
        <p:spPr>
          <a:xfrm>
            <a:off x="140399" y="1772816"/>
            <a:ext cx="4009583" cy="36004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spc="-1" dirty="0" smtClean="0">
                <a:solidFill>
                  <a:schemeClr val="dk1"/>
                </a:solidFill>
                <a:latin typeface="Calibri"/>
                <a:ea typeface="Arial"/>
                <a:cs typeface="Arial"/>
              </a:rPr>
              <a:t>Бухгалтер раскладывает расчетные листки по  структурным подразделениям</a:t>
            </a:r>
          </a:p>
          <a:p>
            <a:pPr>
              <a:lnSpc>
                <a:spcPct val="100000"/>
              </a:lnSpc>
            </a:pPr>
            <a:r>
              <a:rPr lang="ru-RU" sz="900" b="1" strike="noStrike" spc="-1" dirty="0" smtClean="0">
                <a:solidFill>
                  <a:schemeClr val="dk1"/>
                </a:solidFill>
                <a:latin typeface="Calibri"/>
                <a:ea typeface="Arial"/>
                <a:cs typeface="Arial"/>
              </a:rPr>
              <a:t>46 мин</a:t>
            </a:r>
            <a:endParaRPr sz="900" b="1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140400" y="1259999"/>
            <a:ext cx="4009583" cy="440809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1" i="1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Кабинет бухгалтера</a:t>
            </a:r>
            <a:endParaRPr sz="900" b="1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ru-RU" sz="900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Бухгалтер распечатывает расчетные листки в 2 эк. по каждому сотруднику </a:t>
            </a:r>
          </a:p>
          <a:p>
            <a:pPr>
              <a:lnSpc>
                <a:spcPct val="100000"/>
              </a:lnSpc>
            </a:pPr>
            <a:r>
              <a:rPr lang="ru-RU" sz="900" b="1" spc="-1" dirty="0" smtClean="0">
                <a:solidFill>
                  <a:schemeClr val="dk1"/>
                </a:solidFill>
                <a:latin typeface="Calibri"/>
                <a:ea typeface="Arial"/>
                <a:cs typeface="Arial"/>
              </a:rPr>
              <a:t>52  Мин </a:t>
            </a:r>
            <a:endParaRPr sz="1100" b="1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140400" y="2244424"/>
            <a:ext cx="4009582" cy="464496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Бухгалтер подготавливает вторые экземпляры расчетных листков  для регистра подклейки документов о </a:t>
            </a:r>
            <a:r>
              <a:rPr lang="ru-RU" sz="900" b="0" strike="noStrike" spc="-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зар</a:t>
            </a:r>
            <a:r>
              <a:rPr lang="ru-RU" sz="900" b="0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/плате </a:t>
            </a:r>
          </a:p>
          <a:p>
            <a:pPr>
              <a:lnSpc>
                <a:spcPct val="100000"/>
              </a:lnSpc>
            </a:pPr>
            <a:r>
              <a:rPr lang="ru-RU" sz="900" b="1" strike="noStrike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46 мин</a:t>
            </a:r>
            <a:endParaRPr sz="900" b="1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15176160" y="5587920"/>
            <a:ext cx="320039" cy="2520"/>
          </a:xfrm>
          <a:prstGeom prst="straightConnector1">
            <a:avLst/>
          </a:prstGeom>
          <a:ln w="0">
            <a:solidFill>
              <a:srgbClr val="4A7EBB"/>
            </a:solidFill>
            <a:prstDash val="solid"/>
            <a:tailEnd type="triangle" w="med" len="med"/>
          </a:ln>
        </p:spPr>
      </p:sp>
      <p:graphicFrame>
        <p:nvGraphicFramePr>
          <p:cNvPr id="485" name="Table 485"/>
          <p:cNvGraphicFramePr/>
          <p:nvPr>
            <p:extLst>
              <p:ext uri="{D42A27DB-BD31-4B8C-83A1-F6EECF244321}">
                <p14:modId xmlns:p14="http://schemas.microsoft.com/office/powerpoint/2010/main" val="1991416018"/>
              </p:ext>
            </p:extLst>
          </p:nvPr>
        </p:nvGraphicFramePr>
        <p:xfrm>
          <a:off x="3329280" y="5415120"/>
          <a:ext cx="2229840" cy="793080"/>
        </p:xfrm>
        <a:graphic>
          <a:graphicData uri="http://schemas.openxmlformats.org/drawingml/2006/table">
            <a:tbl>
              <a:tblPr/>
              <a:tblGrid>
                <a:gridCol w="1114920"/>
                <a:gridCol w="1114920"/>
              </a:tblGrid>
              <a:tr h="3963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20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ВПП min</a:t>
                      </a:r>
                      <a:endParaRPr sz="20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b">
                    <a:lnL w="12240">
                      <a:prstDash val="solid"/>
                    </a:lnL>
                    <a:lnR w="12240">
                      <a:prstDash val="solid"/>
                    </a:lnR>
                    <a:lnT w="12240">
                      <a:prstDash val="solid"/>
                    </a:lnT>
                    <a:lnB w="12240"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169</a:t>
                      </a:r>
                      <a:endParaRPr sz="18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b">
                    <a:lnL w="12240">
                      <a:prstDash val="solid"/>
                    </a:lnL>
                    <a:lnR w="12240">
                      <a:prstDash val="solid"/>
                    </a:lnR>
                    <a:lnT w="12240">
                      <a:prstDash val="solid"/>
                    </a:lnT>
                    <a:lnB w="12240">
                      <a:prstDash val="solid"/>
                    </a:lnB>
                    <a:noFill/>
                  </a:tcPr>
                </a:tc>
              </a:tr>
              <a:tr h="39672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max</a:t>
                      </a:r>
                    </a:p>
                  </a:txBody>
                  <a:tcPr anchor="b">
                    <a:lnL w="12240">
                      <a:prstDash val="solid"/>
                    </a:lnL>
                    <a:lnR w="12240">
                      <a:prstDash val="solid"/>
                    </a:lnR>
                    <a:lnT w="12240">
                      <a:prstDash val="solid"/>
                    </a:lnT>
                    <a:lnB w="12240"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372</a:t>
                      </a:r>
                      <a:endParaRPr sz="18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b">
                    <a:lnL w="12240">
                      <a:prstDash val="solid"/>
                    </a:lnL>
                    <a:lnR w="12240">
                      <a:prstDash val="solid"/>
                    </a:lnR>
                    <a:lnT w="12240">
                      <a:prstDash val="solid"/>
                    </a:lnT>
                    <a:lnB w="12240"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6" name="Shape 486"/>
          <p:cNvSpPr/>
          <p:nvPr/>
        </p:nvSpPr>
        <p:spPr>
          <a:xfrm>
            <a:off x="3972679" y="1204920"/>
            <a:ext cx="746639" cy="477719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sz="1400" b="1" strike="noStrike" spc="-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1</a:t>
            </a:r>
            <a:endParaRPr sz="14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4110292" y="2541237"/>
            <a:ext cx="779400" cy="53928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sz="1400" b="1" strike="noStrike" spc="-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3</a:t>
            </a:r>
            <a:endParaRPr sz="14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6773400" y="3107997"/>
            <a:ext cx="746640" cy="477719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6</a:t>
            </a:r>
            <a:endParaRPr sz="1400" b="0" strike="noStrike" spc="-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155870" y="2790187"/>
            <a:ext cx="3994112" cy="610216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Работник обращается за получением   расчетного листка </a:t>
            </a:r>
          </a:p>
          <a:p>
            <a:pPr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или за справкой о доходе) </a:t>
            </a:r>
            <a:endParaRPr lang="ru-RU" sz="900" b="1" strike="noStrike" spc="-1" dirty="0" smtClean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900" b="1" spc="-1" dirty="0" smtClean="0">
                <a:solidFill>
                  <a:schemeClr val="dk1"/>
                </a:solidFill>
                <a:latin typeface="Calibri"/>
                <a:ea typeface="Arial"/>
                <a:cs typeface="Arial"/>
              </a:rPr>
              <a:t>22 мин – 106</a:t>
            </a:r>
            <a:r>
              <a:rPr lang="ru-RU" sz="900" b="1" strike="noStrike" spc="-1" dirty="0" smtClean="0">
                <a:solidFill>
                  <a:schemeClr val="dk1"/>
                </a:solidFill>
                <a:latin typeface="Calibri"/>
                <a:ea typeface="Arial"/>
                <a:cs typeface="Arial"/>
              </a:rPr>
              <a:t> мин </a:t>
            </a:r>
            <a:r>
              <a:rPr lang="ru-RU" sz="900" b="1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(с учетом времени в пути до административного здания и обратно)</a:t>
            </a:r>
            <a:endParaRPr sz="900" b="1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2267744" y="1700808"/>
            <a:ext cx="0" cy="72008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0000" tIns="45000" rIns="90000" bIns="4500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7651430" y="4436573"/>
            <a:ext cx="746638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7</a:t>
            </a:r>
            <a:endParaRPr sz="14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13" name="Shape 513"/>
          <p:cNvSpPr/>
          <p:nvPr/>
        </p:nvSpPr>
        <p:spPr>
          <a:xfrm>
            <a:off x="140399" y="3509098"/>
            <a:ext cx="1772388" cy="72008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При обращении за расчетным листком Бухгалтер производит поиск  и выдачу документа</a:t>
            </a:r>
            <a:endParaRPr sz="9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ru-RU" sz="900" b="1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3</a:t>
            </a:r>
            <a:r>
              <a:rPr sz="900" b="1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-</a:t>
            </a:r>
            <a:r>
              <a:rPr lang="ru-RU" sz="900" b="1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6</a:t>
            </a:r>
            <a:r>
              <a:rPr sz="900" b="1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strike="noStrike" spc="-1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мин</a:t>
            </a:r>
            <a:endParaRPr sz="900" b="1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2267386" y="2132857"/>
            <a:ext cx="0" cy="72008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0000" tIns="45000" rIns="90000" bIns="4500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9" name="Shape 514"/>
          <p:cNvSpPr/>
          <p:nvPr/>
        </p:nvSpPr>
        <p:spPr>
          <a:xfrm flipH="1">
            <a:off x="2267744" y="2708919"/>
            <a:ext cx="0" cy="81267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0000" tIns="45000" rIns="90000" bIns="4500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Shape 514"/>
          <p:cNvSpPr/>
          <p:nvPr/>
        </p:nvSpPr>
        <p:spPr>
          <a:xfrm flipH="1">
            <a:off x="1188286" y="3262935"/>
            <a:ext cx="0" cy="274936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0000" tIns="45000" rIns="90000" bIns="4500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3" name="Соединительная линия уступом 2"/>
          <p:cNvCxnSpPr>
            <a:stCxn id="496" idx="2"/>
          </p:cNvCxnSpPr>
          <p:nvPr/>
        </p:nvCxnSpPr>
        <p:spPr>
          <a:xfrm rot="5400000">
            <a:off x="2057096" y="3489885"/>
            <a:ext cx="185312" cy="63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339752" y="3240000"/>
            <a:ext cx="0" cy="345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>
            <a:off x="2063461" y="3400403"/>
            <a:ext cx="552582" cy="33301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hape 513"/>
          <p:cNvSpPr/>
          <p:nvPr/>
        </p:nvSpPr>
        <p:spPr>
          <a:xfrm>
            <a:off x="2573611" y="3585716"/>
            <a:ext cx="1772388" cy="72008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chemeClr val="tx1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При обращении за справкой доходе бухгалтер  заносит  данные в журнал обращений </a:t>
            </a:r>
            <a:endParaRPr sz="9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ru-RU" sz="900" b="1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 мин</a:t>
            </a:r>
            <a:endParaRPr sz="900" b="1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5" name="Соединительная линия уступом 14"/>
          <p:cNvCxnSpPr>
            <a:stCxn id="53" idx="3"/>
          </p:cNvCxnSpPr>
          <p:nvPr/>
        </p:nvCxnSpPr>
        <p:spPr>
          <a:xfrm flipV="1">
            <a:off x="4345999" y="3025794"/>
            <a:ext cx="153993" cy="919962"/>
          </a:xfrm>
          <a:prstGeom prst="bentConnector2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hape 513"/>
          <p:cNvSpPr/>
          <p:nvPr/>
        </p:nvSpPr>
        <p:spPr>
          <a:xfrm>
            <a:off x="4510629" y="3544443"/>
            <a:ext cx="1772388" cy="72008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chemeClr val="tx1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Социальный работник пишет заявление по установленной форме </a:t>
            </a:r>
            <a:endParaRPr sz="9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ru-RU" sz="900" b="1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 мин – 5 мин</a:t>
            </a:r>
            <a:endParaRPr sz="900" b="1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0" name="Прямая со стрелкой 19"/>
          <p:cNvCxnSpPr>
            <a:stCxn id="53" idx="3"/>
            <a:endCxn id="59" idx="1"/>
          </p:cNvCxnSpPr>
          <p:nvPr/>
        </p:nvCxnSpPr>
        <p:spPr>
          <a:xfrm flipV="1">
            <a:off x="4345999" y="3904483"/>
            <a:ext cx="164630" cy="412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hape 513"/>
          <p:cNvSpPr/>
          <p:nvPr/>
        </p:nvSpPr>
        <p:spPr>
          <a:xfrm>
            <a:off x="6488677" y="3529522"/>
            <a:ext cx="1772388" cy="72008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chemeClr val="tx1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Заявление отдается на визирование руководителю</a:t>
            </a:r>
          </a:p>
          <a:p>
            <a:pPr>
              <a:lnSpc>
                <a:spcPct val="100000"/>
              </a:lnSpc>
            </a:pPr>
            <a:r>
              <a:rPr lang="ru-RU" sz="900" b="1" spc="-1" dirty="0" smtClean="0">
                <a:solidFill>
                  <a:schemeClr val="dk1"/>
                </a:solidFill>
                <a:latin typeface="Calibri"/>
                <a:ea typeface="Arial"/>
                <a:cs typeface="Arial"/>
              </a:rPr>
              <a:t>3 мин</a:t>
            </a:r>
            <a:endParaRPr sz="900" b="1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6270787" y="3768034"/>
            <a:ext cx="1433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hape 513"/>
          <p:cNvSpPr/>
          <p:nvPr/>
        </p:nvSpPr>
        <p:spPr>
          <a:xfrm>
            <a:off x="2602501" y="4436573"/>
            <a:ext cx="1772388" cy="72008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chemeClr val="tx1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 течении 3 рабочих дней после визирования заявления, готовятся документы </a:t>
            </a:r>
          </a:p>
          <a:p>
            <a:pPr>
              <a:lnSpc>
                <a:spcPct val="100000"/>
              </a:lnSpc>
            </a:pPr>
            <a:r>
              <a:rPr lang="ru-RU" sz="900" b="1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До 3 рабочих дней</a:t>
            </a:r>
            <a:endParaRPr lang="ru-RU" sz="900" b="1" strike="noStrike" spc="-1" dirty="0" smtClean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4501810" y="3158303"/>
            <a:ext cx="874800" cy="48420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sz="1400" b="1" strike="noStrike" spc="-1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5</a:t>
            </a:r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5" name="Shape 513"/>
          <p:cNvSpPr/>
          <p:nvPr/>
        </p:nvSpPr>
        <p:spPr>
          <a:xfrm>
            <a:off x="4716288" y="4436573"/>
            <a:ext cx="2952055" cy="720080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chemeClr val="tx1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Работник обращается за получением</a:t>
            </a:r>
          </a:p>
          <a:p>
            <a:pPr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или за справки о доходе</a:t>
            </a:r>
            <a:endParaRPr lang="ru-RU" sz="900" b="1" strike="noStrike" spc="-1" dirty="0" smtClean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900" b="1" spc="-1" dirty="0" smtClean="0">
                <a:solidFill>
                  <a:schemeClr val="dk1"/>
                </a:solidFill>
                <a:latin typeface="Calibri"/>
                <a:ea typeface="Arial"/>
                <a:cs typeface="Arial"/>
              </a:rPr>
              <a:t>22 мин – 106 мин (с учетом времени в пути до административного здания и обратно)</a:t>
            </a:r>
          </a:p>
        </p:txBody>
      </p:sp>
      <p:cxnSp>
        <p:nvCxnSpPr>
          <p:cNvPr id="69" name="Прямая со стрелкой 68"/>
          <p:cNvCxnSpPr>
            <a:endCxn id="65" idx="1"/>
          </p:cNvCxnSpPr>
          <p:nvPr/>
        </p:nvCxnSpPr>
        <p:spPr>
          <a:xfrm>
            <a:off x="4374889" y="4726440"/>
            <a:ext cx="341399" cy="701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62" idx="2"/>
            <a:endCxn id="64" idx="0"/>
          </p:cNvCxnSpPr>
          <p:nvPr/>
        </p:nvCxnSpPr>
        <p:spPr>
          <a:xfrm rot="5400000">
            <a:off x="5338298" y="2399999"/>
            <a:ext cx="186971" cy="388617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7" name="Shape 487"/>
          <p:cNvSpPr/>
          <p:nvPr/>
        </p:nvSpPr>
        <p:spPr>
          <a:xfrm>
            <a:off x="3406855" y="2616213"/>
            <a:ext cx="719280" cy="48420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sz="1400" b="1" strike="noStrike" spc="-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2</a:t>
            </a:r>
            <a:endParaRPr sz="14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1567518" y="4028904"/>
            <a:ext cx="563760" cy="471238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sz="1400" b="1" strike="noStrike" spc="-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4</a:t>
            </a:r>
            <a:endParaRPr sz="14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3" name="Shape 513"/>
          <p:cNvSpPr/>
          <p:nvPr/>
        </p:nvSpPr>
        <p:spPr>
          <a:xfrm>
            <a:off x="155870" y="4554252"/>
            <a:ext cx="1772388" cy="890971"/>
          </a:xfrm>
          <a:prstGeom prst="flowChartProcess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</a:gradFill>
          <a:ln w="6350">
            <a:solidFill>
              <a:srgbClr val="000000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Бухгалтер производит исправление документа при выявлении несоответствии в расчетных листках , и заново распечатывает документы</a:t>
            </a:r>
            <a:endParaRPr sz="9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ru-RU" sz="900" b="1" strike="noStrike" spc="-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13  -47 </a:t>
            </a:r>
            <a:r>
              <a:rPr sz="900" b="1" strike="noStrike" spc="-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мин</a:t>
            </a:r>
            <a:endParaRPr sz="900" b="1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4" name="Shape 514"/>
          <p:cNvSpPr/>
          <p:nvPr/>
        </p:nvSpPr>
        <p:spPr>
          <a:xfrm>
            <a:off x="1026592" y="4205619"/>
            <a:ext cx="15471" cy="348634"/>
          </a:xfrm>
          <a:prstGeom prst="line">
            <a:avLst/>
          </a:prstGeom>
          <a:ln w="0">
            <a:solidFill>
              <a:srgbClr val="3465A4"/>
            </a:solidFill>
            <a:prstDash val="soli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0000" tIns="45000" rIns="90000" bIns="4500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517"/>
          <p:cNvPicPr/>
          <p:nvPr/>
        </p:nvPicPr>
        <p:blipFill>
          <a:blip r:embed="rId2"/>
          <a:stretch/>
        </p:blipFill>
        <p:spPr>
          <a:xfrm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pic>
        <p:nvPicPr>
          <p:cNvPr id="519" name="Picture 519"/>
          <p:cNvPicPr/>
          <p:nvPr/>
        </p:nvPicPr>
        <p:blipFill>
          <a:blip r:embed="rId3"/>
          <a:stretch/>
        </p:blipFill>
        <p:spPr>
          <a:xfrm>
            <a:off x="500040" y="273600"/>
            <a:ext cx="997560" cy="1009800"/>
          </a:xfrm>
          <a:prstGeom prst="rect">
            <a:avLst/>
          </a:prstGeom>
          <a:ln w="0">
            <a:noFill/>
          </a:ln>
        </p:spPr>
      </p:pic>
      <p:sp>
        <p:nvSpPr>
          <p:cNvPr id="520" name="Shape 520"/>
          <p:cNvSpPr/>
          <p:nvPr/>
        </p:nvSpPr>
        <p:spPr>
          <a:xfrm>
            <a:off x="-42120" y="265320"/>
            <a:ext cx="9358560" cy="48563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2600" b="1" strike="noStrike" spc="-1">
                <a:solidFill>
                  <a:srgbClr val="17375E"/>
                </a:solidFill>
                <a:latin typeface="Futura PT Medium"/>
                <a:ea typeface="Futura PT Medium"/>
                <a:cs typeface="Futura PT Medium"/>
              </a:rPr>
              <a:t>Выявленные потери времени</a:t>
            </a:r>
            <a:endParaRPr sz="26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1260000" y="1321560"/>
            <a:ext cx="746639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sz="1400" b="1" strike="noStrike" spc="-1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1</a:t>
            </a:r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1218314" y="2625692"/>
            <a:ext cx="746639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sz="1400" b="1" strike="noStrike" spc="-1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4</a:t>
            </a:r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1232641" y="2178528"/>
            <a:ext cx="746639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sz="1400" b="1" strike="noStrike" spc="-1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3</a:t>
            </a:r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1232640" y="1700808"/>
            <a:ext cx="746640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sz="1400" b="1" strike="noStrike" spc="-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2</a:t>
            </a:r>
            <a:endParaRPr sz="14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1211167" y="3065427"/>
            <a:ext cx="746640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sz="1400" b="1" strike="noStrike" spc="-1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5</a:t>
            </a:r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1907640" y="1396800"/>
            <a:ext cx="6408776" cy="377458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square" lIns="90000" tIns="45000" rIns="90000" bIns="45000" anchor="t">
            <a:spAutoFit/>
          </a:bodyPr>
          <a:lstStyle>
            <a:defPPr/>
            <a:lvl1pPr lvl="0">
              <a:defRPr>
                <a:latin typeface="+mn-lt"/>
                <a:ea typeface="+mn-ea"/>
                <a:cs typeface="+mn-cs"/>
              </a:defRPr>
            </a:lvl1pPr>
          </a:lstStyle>
          <a:p>
            <a:pPr marL="36000" indent="-216000">
              <a:lnSpc>
                <a:spcPct val="114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sz="1400" b="1" strike="noStrike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распечатке расчетных листков могут возникать технические проблемы с оборудованием, </a:t>
            </a:r>
            <a:r>
              <a:rPr lang="ru-RU" sz="14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наличием офисной бумаги</a:t>
            </a:r>
            <a:r>
              <a:rPr lang="ru-RU" sz="14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тонера</a:t>
            </a:r>
          </a:p>
          <a:p>
            <a:pPr marL="36000" indent="-216000">
              <a:lnSpc>
                <a:spcPct val="114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Затраты времени на дорогу для личного обращения сотрудников.</a:t>
            </a:r>
            <a:endParaRPr sz="14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6000" indent="-216000">
              <a:lnSpc>
                <a:spcPct val="114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sz="1400" b="1" strike="noStrike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получении расчетного листка могут сотрудником могут возникнуть вопросы  по начислению заработной платы (например по рабочему  времени,  больничным листкам и т.д.), при возможности корректировки вноситься изменения как в документы для сотрудников, так и для подшивки документов.</a:t>
            </a:r>
          </a:p>
          <a:p>
            <a:pPr marL="36000" indent="-216000">
              <a:lnSpc>
                <a:spcPct val="114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ru-RU" sz="1400" b="1" spc="-1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Потери времени на поиск расчетного листка сотрудника при кадровом перемещении из одного структурного подразделения  другое в течении месяца </a:t>
            </a:r>
            <a:endParaRPr sz="14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sz="1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sz="1400" b="1" strike="noStrike" spc="-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Потери</a:t>
            </a:r>
            <a:r>
              <a:rPr sz="1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времени</a:t>
            </a:r>
            <a:r>
              <a:rPr sz="1400" b="1" strike="noStrike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400" b="1" strike="noStrike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предоставление образца заявления и его заполнение</a:t>
            </a:r>
            <a:endParaRPr sz="14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7</a:t>
            </a:r>
            <a:r>
              <a:rPr sz="1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Потери</a:t>
            </a:r>
            <a:r>
              <a:rPr sz="1400" b="1" strike="noStrike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времени</a:t>
            </a:r>
            <a:r>
              <a:rPr sz="1400" b="1" strike="noStrike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400" b="1" strike="noStrike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визирование документов в работу при отсутствии руководителя</a:t>
            </a:r>
            <a:endParaRPr sz="14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8</a:t>
            </a:r>
            <a:r>
              <a:rPr sz="1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400" b="1" spc="-1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Затраты времени на дорогу для личного обращения сотрудников</a:t>
            </a:r>
            <a:r>
              <a:rPr lang="ru-RU" sz="1400" b="1" spc="-1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18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27" name="Shape 527"/>
          <p:cNvSpPr/>
          <p:nvPr/>
        </p:nvSpPr>
        <p:spPr>
          <a:xfrm>
            <a:off x="1219794" y="3543147"/>
            <a:ext cx="746639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sz="1400" b="1" strike="noStrike" spc="-1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6</a:t>
            </a:r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28" name="Shape 528"/>
          <p:cNvSpPr/>
          <p:nvPr/>
        </p:nvSpPr>
        <p:spPr>
          <a:xfrm>
            <a:off x="1255746" y="4020867"/>
            <a:ext cx="746639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sz="1400" b="1" strike="noStrike" spc="-1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7</a:t>
            </a:r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29" name="Shape 529"/>
          <p:cNvSpPr/>
          <p:nvPr/>
        </p:nvSpPr>
        <p:spPr>
          <a:xfrm>
            <a:off x="1124280" y="4437112"/>
            <a:ext cx="746639" cy="477720"/>
          </a:xfrm>
          <a:prstGeom prst="irregularSeal2">
            <a:avLst/>
          </a:prstGeom>
          <a:solidFill>
            <a:srgbClr val="C0504D"/>
          </a:solidFill>
          <a:ln w="12700">
            <a:solidFill>
              <a:srgbClr val="8E3B38"/>
            </a:solidFill>
            <a:prstDash val="solid"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sz="1400" b="1" strike="noStrike" spc="-1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8</a:t>
            </a:r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Picture 533"/>
          <p:cNvPicPr/>
          <p:nvPr/>
        </p:nvPicPr>
        <p:blipFill>
          <a:blip r:embed="rId2"/>
          <a:stretch/>
        </p:blipFill>
        <p:spPr>
          <a:xfrm>
            <a:off x="7492680" y="5760000"/>
            <a:ext cx="1648800" cy="1095480"/>
          </a:xfrm>
          <a:prstGeom prst="rect">
            <a:avLst/>
          </a:prstGeom>
          <a:ln w="0">
            <a:noFill/>
          </a:ln>
        </p:spPr>
      </p:pic>
      <p:pic>
        <p:nvPicPr>
          <p:cNvPr id="535" name="Picture 535"/>
          <p:cNvPicPr/>
          <p:nvPr/>
        </p:nvPicPr>
        <p:blipFill>
          <a:blip r:embed="rId3"/>
          <a:stretch/>
        </p:blipFill>
        <p:spPr>
          <a:xfrm>
            <a:off x="142920" y="142920"/>
            <a:ext cx="997560" cy="1009800"/>
          </a:xfrm>
          <a:prstGeom prst="rect">
            <a:avLst/>
          </a:prstGeom>
          <a:ln w="0">
            <a:noFill/>
          </a:ln>
        </p:spPr>
      </p:pic>
      <p:sp>
        <p:nvSpPr>
          <p:cNvPr id="536" name="Shape 536"/>
          <p:cNvSpPr/>
          <p:nvPr/>
        </p:nvSpPr>
        <p:spPr>
          <a:xfrm>
            <a:off x="0" y="160920"/>
            <a:ext cx="9358560" cy="63827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sz="2400" b="1" strike="noStrike" spc="-1">
                <a:solidFill>
                  <a:srgbClr val="1F497D"/>
                </a:solidFill>
                <a:latin typeface="Futura PT Medium"/>
                <a:ea typeface="Futura PT Medium"/>
                <a:cs typeface="Futura PT Medium"/>
              </a:rPr>
              <a:t>Пирамида проблем</a:t>
            </a:r>
            <a:endParaRPr sz="2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37" name="Shape 537"/>
          <p:cNvSpPr/>
          <p:nvPr/>
        </p:nvSpPr>
        <p:spPr>
          <a:xfrm>
            <a:off x="1693440" y="716040"/>
            <a:ext cx="3885840" cy="36395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Федеральный уровень - нет</a:t>
            </a:r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38" name="Shape 538"/>
          <p:cNvSpPr/>
          <p:nvPr/>
        </p:nvSpPr>
        <p:spPr>
          <a:xfrm>
            <a:off x="1980000" y="1080000"/>
            <a:ext cx="3885840" cy="36395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Региональный уровень - нет</a:t>
            </a:r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2520000" y="1436040"/>
            <a:ext cx="3885840" cy="36396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Местный уровень</a:t>
            </a:r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40" name="Shape 540"/>
          <p:cNvSpPr/>
          <p:nvPr/>
        </p:nvSpPr>
        <p:spPr>
          <a:xfrm rot="4800">
            <a:off x="863280" y="2029579"/>
            <a:ext cx="7199280" cy="3990023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t">
            <a:spAutoFit/>
          </a:bodyPr>
          <a:lstStyle>
            <a:defPPr/>
            <a:lvl1pPr lvl="0">
              <a:defRPr>
                <a:latin typeface="+mn-lt"/>
                <a:ea typeface="+mn-ea"/>
                <a:cs typeface="+mn-cs"/>
              </a:defRPr>
            </a:lvl1pPr>
          </a:lstStyle>
          <a:p>
            <a:pPr marL="36000" indent="-216000">
              <a:lnSpc>
                <a:spcPct val="114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ru-RU" sz="14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Потери времени на личное обращение сотрудников в связи с большой транспортной удаленностью за получением документов</a:t>
            </a:r>
          </a:p>
          <a:p>
            <a:pPr marL="36000" indent="-216000">
              <a:lnSpc>
                <a:spcPct val="114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ru-RU" sz="14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Высокие затраты на материально- техническое обеспечение и необходимость контроля за </a:t>
            </a:r>
            <a:r>
              <a:rPr lang="ru-RU" sz="14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наличием офисной бумаги и тонера</a:t>
            </a:r>
          </a:p>
          <a:p>
            <a:pPr marL="36000" indent="-216000">
              <a:lnSpc>
                <a:spcPct val="114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ru-RU" sz="14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Потери времени на сверку  работником данных расчетного листка  в ограниченный период времени и необходимость внесения изменений в текущем или последующем периоде.</a:t>
            </a:r>
          </a:p>
          <a:p>
            <a:pPr marL="36000" indent="-216000">
              <a:lnSpc>
                <a:spcPct val="114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ru-RU" sz="1400" b="1" spc="-1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Потери времени на поиск при </a:t>
            </a:r>
            <a:r>
              <a:rPr lang="ru-RU" sz="1400" b="1" spc="-1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кадровом </a:t>
            </a:r>
            <a:r>
              <a:rPr lang="ru-RU" sz="1400" b="1" spc="-1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перемещении, так как расчет заработной платы сотрудника будет производиться в обоих структурных подразделениях  и соответственно  документы  1 сотрудника будут также разложены в обоих структурных  подразделениях. </a:t>
            </a:r>
          </a:p>
          <a:p>
            <a:pPr marL="36000" indent="-216000">
              <a:lnSpc>
                <a:spcPct val="114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ru-RU" sz="14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Потери </a:t>
            </a:r>
            <a:r>
              <a:rPr lang="ru-RU" sz="14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времени </a:t>
            </a:r>
            <a:r>
              <a:rPr lang="ru-RU" sz="14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выяснение получателя справки о размере заработной платы для  выбора образца заявления и его заполнения сотрудником.</a:t>
            </a:r>
            <a:endParaRPr lang="ru-RU" sz="1400" spc="-1" dirty="0">
              <a:solidFill>
                <a:srgbClr val="000000"/>
              </a:solidFill>
              <a:ea typeface="Arial"/>
              <a:cs typeface="Arial"/>
            </a:endParaRPr>
          </a:p>
          <a:p>
            <a:pPr>
              <a:lnSpc>
                <a:spcPct val="114000"/>
              </a:lnSpc>
            </a:pPr>
            <a:r>
              <a:rPr lang="ru-RU" sz="14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6. </a:t>
            </a:r>
            <a:r>
              <a:rPr lang="ru-RU" sz="14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Потери </a:t>
            </a:r>
            <a:r>
              <a:rPr lang="ru-RU" sz="14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времени ожидание визирования </a:t>
            </a:r>
            <a:r>
              <a:rPr lang="ru-RU" sz="14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документов в работу при отсутствии </a:t>
            </a:r>
            <a:r>
              <a:rPr lang="ru-RU" sz="14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руководителя, согласно правил документооборота учреждения.</a:t>
            </a:r>
            <a:endParaRPr sz="14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b="0" strike="noStrike" spc="-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Picture 547"/>
          <p:cNvPicPr/>
          <p:nvPr/>
        </p:nvPicPr>
        <p:blipFill>
          <a:blip r:embed="rId2"/>
          <a:stretch/>
        </p:blipFill>
        <p:spPr>
          <a:xfrm>
            <a:off x="7146720" y="5529960"/>
            <a:ext cx="1994760" cy="1325519"/>
          </a:xfrm>
          <a:prstGeom prst="rect">
            <a:avLst/>
          </a:prstGeom>
          <a:ln w="0">
            <a:noFill/>
          </a:ln>
        </p:spPr>
      </p:pic>
      <p:pic>
        <p:nvPicPr>
          <p:cNvPr id="543" name="Picture 543"/>
          <p:cNvPicPr/>
          <p:nvPr/>
        </p:nvPicPr>
        <p:blipFill>
          <a:blip r:embed="rId3"/>
          <a:stretch/>
        </p:blipFill>
        <p:spPr>
          <a:xfrm>
            <a:off x="142920" y="0"/>
            <a:ext cx="997560" cy="1009800"/>
          </a:xfrm>
          <a:prstGeom prst="rect">
            <a:avLst/>
          </a:prstGeom>
          <a:ln w="0">
            <a:noFill/>
          </a:ln>
        </p:spPr>
      </p:pic>
      <p:sp>
        <p:nvSpPr>
          <p:cNvPr id="544" name="Shape 544"/>
          <p:cNvSpPr/>
          <p:nvPr/>
        </p:nvSpPr>
        <p:spPr>
          <a:xfrm>
            <a:off x="1024758" y="237577"/>
            <a:ext cx="7784280" cy="105780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2200" b="1" strike="noStrike" spc="-1">
                <a:solidFill>
                  <a:srgbClr val="1F497D"/>
                </a:solidFill>
                <a:latin typeface="Futura PT Medium"/>
                <a:ea typeface="Futura PT Medium"/>
                <a:cs typeface="Futura PT Medium"/>
              </a:rPr>
              <a:t>Анализ проблем и выявление путей их решения</a:t>
            </a:r>
            <a:endParaRPr sz="2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2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(</a:t>
            </a:r>
            <a:r>
              <a:rPr sz="20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стандартизация операционных процедур, организация рабочих мест</a:t>
            </a:r>
            <a:r>
              <a:rPr sz="22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)</a:t>
            </a:r>
          </a:p>
        </p:txBody>
      </p:sp>
      <p:graphicFrame>
        <p:nvGraphicFramePr>
          <p:cNvPr id="545" name="Table 545"/>
          <p:cNvGraphicFramePr/>
          <p:nvPr>
            <p:extLst>
              <p:ext uri="{D42A27DB-BD31-4B8C-83A1-F6EECF244321}">
                <p14:modId xmlns:p14="http://schemas.microsoft.com/office/powerpoint/2010/main" val="111362194"/>
              </p:ext>
            </p:extLst>
          </p:nvPr>
        </p:nvGraphicFramePr>
        <p:xfrm>
          <a:off x="225534" y="1321456"/>
          <a:ext cx="8666998" cy="5088464"/>
        </p:xfrm>
        <a:graphic>
          <a:graphicData uri="http://schemas.openxmlformats.org/drawingml/2006/table">
            <a:tbl>
              <a:tblPr/>
              <a:tblGrid>
                <a:gridCol w="356760"/>
                <a:gridCol w="2001599"/>
                <a:gridCol w="3723120"/>
                <a:gridCol w="789840"/>
                <a:gridCol w="1795679"/>
              </a:tblGrid>
              <a:tr h="699344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trike="noStrike" spc="-1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№ п/п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trike="noStrike" spc="-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Выявленная проблема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trike="noStrike" spc="-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trike="noStrike" spc="-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реализации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trike="noStrike" spc="-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Ответственный исполнитель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28483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trike="noStrike" spc="-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>
                        <a:lnSpc>
                          <a:spcPct val="114000"/>
                        </a:lnSpc>
                        <a:buClr>
                          <a:srgbClr val="000000"/>
                        </a:buClr>
                        <a:buFont typeface="OpenSymbol"/>
                        <a:buNone/>
                      </a:pPr>
                      <a:r>
                        <a:rPr lang="ru-RU" sz="1200" b="1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Потери времени на личное обращение сотрудников в связи с большой транспортной удаленностью за получением документов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OpenSymbol"/>
                        <a:buNone/>
                        <a:tabLst/>
                        <a:defRPr/>
                      </a:pPr>
                      <a:endParaRPr lang="ru-RU" sz="1200" b="1" spc="-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OpenSymbol"/>
                        <a:buNone/>
                        <a:tabLst/>
                        <a:defRPr/>
                      </a:pPr>
                      <a:r>
                        <a:rPr lang="ru-RU" sz="1200" b="1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Высокие затраты на материально- техническое обеспечение и необходимость контроля за наличием офисной бумаги и тонера</a:t>
                      </a:r>
                    </a:p>
                    <a:p>
                      <a:pPr marL="0" indent="0">
                        <a:lnSpc>
                          <a:spcPct val="114000"/>
                        </a:lnSpc>
                        <a:buClr>
                          <a:srgbClr val="000000"/>
                        </a:buClr>
                        <a:buFont typeface="OpenSymbol"/>
                        <a:buNone/>
                      </a:pPr>
                      <a:endParaRPr lang="ru-RU" sz="1200" b="1" spc="-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ru-RU" sz="1200" b="0" strike="noStrike" spc="-1" baseline="0" dirty="0" smtClean="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целях сокращения потери времени было проведено собрание сотрудников и принято решения о предоставлении расчетных листков по заработной плате на электронные почты сотрудников.</a:t>
                      </a:r>
                    </a:p>
                    <a:p>
                      <a:pPr marL="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lang="ru-RU" sz="1200" b="0" strike="noStrike" spc="-1" baseline="0" dirty="0" smtClean="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Внесены изменения в учетную политику по предоставлению отчетности</a:t>
                      </a:r>
                    </a:p>
                    <a:p>
                      <a:pPr marL="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lang="ru-RU" sz="1200" b="0" strike="noStrike" spc="-1" baseline="0" dirty="0" smtClean="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 личные карточки сотрудников  в 1:С заработная плата  после в предоставления данных внесены адреса электронных почт.</a:t>
                      </a:r>
                    </a:p>
                    <a:p>
                      <a:pPr marL="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lang="ru-RU" sz="1200" b="0" strike="noStrike" spc="-1" baseline="0" dirty="0" smtClean="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Произведена настройка ежемесячной автоматической выгрузки данных сотрудникам учреждения</a:t>
                      </a:r>
                    </a:p>
                    <a:p>
                      <a:pPr marL="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lang="ru-RU" sz="1200" b="0" strike="noStrike" spc="-1" baseline="0" dirty="0" smtClean="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Для получения готовых справок о заработной плате рассмотрен вопрос о возможности отправки документов по территориям города при рабочих поездках, поездках «социального такси»  и т.д.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</a:pPr>
                      <a:r>
                        <a:rPr sz="1200" b="0" strike="noStrike" spc="-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sz="1200" b="0" strike="noStrike" spc="-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31.08.202</a:t>
                      </a: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36000" indent="0">
                        <a:lnSpc>
                          <a:spcPct val="115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Ведущий программист Данилин В.В., специалист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по кадрам Хохлова Т.В., зам гл. бухгалтера </a:t>
                      </a:r>
                      <a:r>
                        <a:rPr lang="ru-RU" sz="1200" b="0" strike="noStrike" spc="-1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Курносова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Е.В.</a:t>
                      </a:r>
                    </a:p>
                    <a:p>
                      <a:pPr marL="36000" indent="0">
                        <a:lnSpc>
                          <a:spcPct val="115000"/>
                        </a:lnSpc>
                      </a:pP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Заместитель директора </a:t>
                      </a:r>
                      <a:r>
                        <a:rPr lang="ru-RU" sz="1200" b="0" strike="noStrike" spc="-1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Лапий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С.А.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1240339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trike="noStrike" spc="-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>
                        <a:lnSpc>
                          <a:spcPct val="114000"/>
                        </a:lnSpc>
                        <a:buClr>
                          <a:srgbClr val="000000"/>
                        </a:buClr>
                        <a:buFont typeface="OpenSymbol"/>
                        <a:buNone/>
                      </a:pPr>
                      <a:r>
                        <a:rPr lang="ru-RU" sz="1200" b="1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Высокие затраты на материально- техническое обеспечение и необходимость контроля за наличием офисной бумаги и тонера</a:t>
                      </a:r>
                      <a:endParaRPr lang="ru-RU" sz="1200" b="1" spc="-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Clr>
                          <a:srgbClr val="000000"/>
                        </a:buClr>
                        <a:buFont typeface="Calibri"/>
                        <a:buAutoNum type="arabicPeriod"/>
                      </a:lvl1pPr>
                    </a:lstStyle>
                    <a:p>
                      <a:pPr marL="0" indent="-3430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целях сокращения затрат на приобретение материальных запасов в учетную политику внесены изменения об исключении бухгалтерского</a:t>
                      </a:r>
                      <a:r>
                        <a:rPr lang="ru-RU" sz="1200" b="0" strike="noStrike" spc="-1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регистра  для</a:t>
                      </a:r>
                      <a:r>
                        <a:rPr lang="ru-RU" sz="1200" b="0" strike="noStrike" spc="-1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подклейки расчетных листков  с указанием ведения  электронных регистров учета с ежеквартальным копированием архивных данных из </a:t>
                      </a:r>
                      <a:r>
                        <a:rPr lang="ru-RU" sz="1200" b="0" strike="noStrike" spc="-1" baseline="0" dirty="0" smtClean="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 1:С заработная плата  </a:t>
                      </a:r>
                      <a:r>
                        <a:rPr lang="ru-RU" sz="1200" b="0" strike="noStrike" spc="-1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внешние носители.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36000" indent="0">
                        <a:lnSpc>
                          <a:spcPct val="115000"/>
                        </a:lnSpc>
                      </a:pPr>
                      <a:r>
                        <a:rPr sz="1200" b="0" strike="noStrike" spc="-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sz="1200" b="0" strike="noStrike" spc="-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20.09.202</a:t>
                      </a: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sz="12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sz="1200" b="0" strike="noStrike" spc="-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затем</a:t>
                      </a:r>
                      <a:r>
                        <a:rPr sz="1200" b="0" strike="noStrike" spc="-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000" indent="0">
                        <a:lnSpc>
                          <a:spcPct val="115000"/>
                        </a:lnSpc>
                      </a:pPr>
                      <a:endParaRPr sz="1200" b="0" strike="noStrike" spc="-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3600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Ведущий программист Данилин В.В.,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зам гл. бухгалтера </a:t>
                      </a:r>
                      <a:r>
                        <a:rPr lang="ru-RU" sz="1200" b="0" strike="noStrike" spc="-1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Курносова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Е.В.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169</TotalTime>
  <Words>1444</Words>
  <Application>Microsoft Office PowerPoint</Application>
  <DocSecurity>0</DocSecurity>
  <PresentationFormat>Экран (4:3)</PresentationFormat>
  <Paragraphs>183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36</vt:i4>
      </vt:variant>
      <vt:variant>
        <vt:lpstr>Заголовки слайдов</vt:lpstr>
      </vt:variant>
      <vt:variant>
        <vt:i4>16</vt:i4>
      </vt:variant>
    </vt:vector>
  </HeadingPairs>
  <TitlesOfParts>
    <vt:vector size="52" baseType="lpstr"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Катя</cp:lastModifiedBy>
  <cp:revision>22</cp:revision>
  <cp:lastPrinted>2025-12-19T08:08:13Z</cp:lastPrinted>
  <dcterms:modified xsi:type="dcterms:W3CDTF">2025-12-19T09:40:34Z</dcterms:modified>
</cp:coreProperties>
</file>