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89" r:id="rId2"/>
    <p:sldId id="257" r:id="rId3"/>
    <p:sldId id="258" r:id="rId4"/>
    <p:sldId id="291" r:id="rId5"/>
    <p:sldId id="298" r:id="rId6"/>
    <p:sldId id="286" r:id="rId7"/>
    <p:sldId id="259" r:id="rId8"/>
    <p:sldId id="294" r:id="rId9"/>
    <p:sldId id="287" r:id="rId10"/>
    <p:sldId id="295" r:id="rId11"/>
    <p:sldId id="297" r:id="rId12"/>
    <p:sldId id="299" r:id="rId13"/>
    <p:sldId id="300" r:id="rId14"/>
    <p:sldId id="290" r:id="rId15"/>
  </p:sldIdLst>
  <p:sldSz cx="9144000" cy="6858000" type="screen4x3"/>
  <p:notesSz cx="6761163" cy="98821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8" autoAdjust="0"/>
    <p:restoredTop sz="94660"/>
  </p:normalViewPr>
  <p:slideViewPr>
    <p:cSldViewPr>
      <p:cViewPr>
        <p:scale>
          <a:sx n="60" d="100"/>
          <a:sy n="60" d="100"/>
        </p:scale>
        <p:origin x="-1662" y="-27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4110"/>
          </a:xfrm>
          <a:prstGeom prst="rect">
            <a:avLst/>
          </a:prstGeom>
        </p:spPr>
        <p:txBody>
          <a:bodyPr vert="horz" lIns="90544" tIns="45273" rIns="90544" bIns="45273" rtlCol="0"/>
          <a:lstStyle>
            <a:lvl1pPr algn="l">
              <a:defRPr sz="1200"/>
            </a:lvl1pPr>
          </a:lstStyle>
          <a:p>
            <a:endParaRPr lang="ru-RU" dirty="0"/>
          </a:p>
        </p:txBody>
      </p:sp>
      <p:sp>
        <p:nvSpPr>
          <p:cNvPr id="3" name="Дата 2"/>
          <p:cNvSpPr>
            <a:spLocks noGrp="1"/>
          </p:cNvSpPr>
          <p:nvPr>
            <p:ph type="dt" idx="1"/>
          </p:nvPr>
        </p:nvSpPr>
        <p:spPr>
          <a:xfrm>
            <a:off x="3829761" y="0"/>
            <a:ext cx="2929837" cy="494110"/>
          </a:xfrm>
          <a:prstGeom prst="rect">
            <a:avLst/>
          </a:prstGeom>
        </p:spPr>
        <p:txBody>
          <a:bodyPr vert="horz" lIns="90544" tIns="45273" rIns="90544" bIns="45273" rtlCol="0"/>
          <a:lstStyle>
            <a:lvl1pPr algn="r">
              <a:defRPr sz="1200"/>
            </a:lvl1pPr>
          </a:lstStyle>
          <a:p>
            <a:fld id="{DEDE0A05-23EE-462F-8949-B0E007BA3A3C}" type="datetimeFigureOut">
              <a:rPr lang="ru-RU" smtClean="0"/>
              <a:pPr/>
              <a:t>12.04.2023</a:t>
            </a:fld>
            <a:endParaRPr lang="ru-RU" dirty="0"/>
          </a:p>
        </p:txBody>
      </p:sp>
      <p:sp>
        <p:nvSpPr>
          <p:cNvPr id="4" name="Образ слайда 3"/>
          <p:cNvSpPr>
            <a:spLocks noGrp="1" noRot="1" noChangeAspect="1"/>
          </p:cNvSpPr>
          <p:nvPr>
            <p:ph type="sldImg" idx="2"/>
          </p:nvPr>
        </p:nvSpPr>
        <p:spPr>
          <a:xfrm>
            <a:off x="909638" y="741363"/>
            <a:ext cx="4941887" cy="3706812"/>
          </a:xfrm>
          <a:prstGeom prst="rect">
            <a:avLst/>
          </a:prstGeom>
          <a:noFill/>
          <a:ln w="12700">
            <a:solidFill>
              <a:prstClr val="black"/>
            </a:solidFill>
          </a:ln>
        </p:spPr>
        <p:txBody>
          <a:bodyPr vert="horz" lIns="90544" tIns="45273" rIns="90544" bIns="45273" rtlCol="0" anchor="ctr"/>
          <a:lstStyle/>
          <a:p>
            <a:endParaRPr lang="ru-RU" dirty="0"/>
          </a:p>
        </p:txBody>
      </p:sp>
      <p:sp>
        <p:nvSpPr>
          <p:cNvPr id="5" name="Заметки 4"/>
          <p:cNvSpPr>
            <a:spLocks noGrp="1"/>
          </p:cNvSpPr>
          <p:nvPr>
            <p:ph type="body" sz="quarter" idx="3"/>
          </p:nvPr>
        </p:nvSpPr>
        <p:spPr>
          <a:xfrm>
            <a:off x="676117" y="4694041"/>
            <a:ext cx="5408930" cy="4446985"/>
          </a:xfrm>
          <a:prstGeom prst="rect">
            <a:avLst/>
          </a:prstGeom>
        </p:spPr>
        <p:txBody>
          <a:bodyPr vert="horz" lIns="90544" tIns="45273" rIns="90544" bIns="45273"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86363"/>
            <a:ext cx="2929837" cy="494110"/>
          </a:xfrm>
          <a:prstGeom prst="rect">
            <a:avLst/>
          </a:prstGeom>
        </p:spPr>
        <p:txBody>
          <a:bodyPr vert="horz" lIns="90544" tIns="45273" rIns="90544" bIns="45273" rtlCol="0" anchor="b"/>
          <a:lstStyle>
            <a:lvl1pPr algn="l">
              <a:defRPr sz="1200"/>
            </a:lvl1pPr>
          </a:lstStyle>
          <a:p>
            <a:endParaRPr lang="ru-RU" dirty="0"/>
          </a:p>
        </p:txBody>
      </p:sp>
      <p:sp>
        <p:nvSpPr>
          <p:cNvPr id="7" name="Номер слайда 6"/>
          <p:cNvSpPr>
            <a:spLocks noGrp="1"/>
          </p:cNvSpPr>
          <p:nvPr>
            <p:ph type="sldNum" sz="quarter" idx="5"/>
          </p:nvPr>
        </p:nvSpPr>
        <p:spPr>
          <a:xfrm>
            <a:off x="3829761" y="9386363"/>
            <a:ext cx="2929837" cy="494110"/>
          </a:xfrm>
          <a:prstGeom prst="rect">
            <a:avLst/>
          </a:prstGeom>
        </p:spPr>
        <p:txBody>
          <a:bodyPr vert="horz" lIns="90544" tIns="45273" rIns="90544" bIns="45273" rtlCol="0" anchor="b"/>
          <a:lstStyle>
            <a:lvl1pPr algn="r">
              <a:defRPr sz="1200"/>
            </a:lvl1pPr>
          </a:lstStyle>
          <a:p>
            <a:fld id="{8BA4216D-809C-4292-BF53-48600D7D6A93}" type="slidenum">
              <a:rPr lang="ru-RU" smtClean="0"/>
              <a:pPr/>
              <a:t>‹#›</a:t>
            </a:fld>
            <a:endParaRPr lang="ru-RU" dirty="0"/>
          </a:p>
        </p:txBody>
      </p:sp>
    </p:spTree>
    <p:extLst>
      <p:ext uri="{BB962C8B-B14F-4D97-AF65-F5344CB8AC3E}">
        <p14:creationId xmlns:p14="http://schemas.microsoft.com/office/powerpoint/2010/main" val="3290375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9638" y="741363"/>
            <a:ext cx="4941887" cy="3706812"/>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A4216D-809C-4292-BF53-48600D7D6A93}" type="slidenum">
              <a:rPr lang="ru-RU" smtClean="0"/>
              <a:pPr/>
              <a:t>7</a:t>
            </a:fld>
            <a:endParaRPr lang="ru-RU" dirty="0"/>
          </a:p>
        </p:txBody>
      </p:sp>
    </p:spTree>
    <p:extLst>
      <p:ext uri="{BB962C8B-B14F-4D97-AF65-F5344CB8AC3E}">
        <p14:creationId xmlns:p14="http://schemas.microsoft.com/office/powerpoint/2010/main" val="3211383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9638" y="741363"/>
            <a:ext cx="4941887" cy="3706812"/>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A4216D-809C-4292-BF53-48600D7D6A93}" type="slidenum">
              <a:rPr lang="ru-RU" smtClean="0"/>
              <a:pPr/>
              <a:t>9</a:t>
            </a:fld>
            <a:endParaRPr lang="ru-RU" dirty="0"/>
          </a:p>
        </p:txBody>
      </p:sp>
    </p:spTree>
    <p:extLst>
      <p:ext uri="{BB962C8B-B14F-4D97-AF65-F5344CB8AC3E}">
        <p14:creationId xmlns:p14="http://schemas.microsoft.com/office/powerpoint/2010/main" val="878780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9638" y="741363"/>
            <a:ext cx="4941887" cy="3706812"/>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A4216D-809C-4292-BF53-48600D7D6A93}" type="slidenum">
              <a:rPr lang="ru-RU" smtClean="0"/>
              <a:pPr/>
              <a:t>10</a:t>
            </a:fld>
            <a:endParaRPr lang="ru-RU" dirty="0"/>
          </a:p>
        </p:txBody>
      </p:sp>
    </p:spTree>
    <p:extLst>
      <p:ext uri="{BB962C8B-B14F-4D97-AF65-F5344CB8AC3E}">
        <p14:creationId xmlns:p14="http://schemas.microsoft.com/office/powerpoint/2010/main" val="878780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12.04.2023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1988315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12.04.2023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20742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12.04.2023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3430935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562" y="1484785"/>
            <a:ext cx="8328047" cy="5144831"/>
          </a:xfrm>
          <a:prstGeom prst="rect">
            <a:avLst/>
          </a:prstGeom>
        </p:spPr>
      </p:pic>
      <p:pic>
        <p:nvPicPr>
          <p:cNvPr id="11" name="Picture 2" descr="D:\Work\Bachti\!!!ВНУТРЕННИЕ\декабрь\презентация\gerb_ob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95619" y="121715"/>
            <a:ext cx="868070" cy="936076"/>
          </a:xfrm>
          <a:prstGeom prst="rect">
            <a:avLst/>
          </a:prstGeom>
          <a:noFill/>
          <a:extLst>
            <a:ext uri="{909E8E84-426E-40DD-AFC4-6F175D3DCCD1}">
              <a14:hiddenFill xmlns:a14="http://schemas.microsoft.com/office/drawing/2010/main">
                <a:solidFill>
                  <a:srgbClr val="FFFFFF"/>
                </a:solidFill>
              </a14:hiddenFill>
            </a:ext>
          </a:extLst>
        </p:spPr>
      </p:pic>
      <p:sp>
        <p:nvSpPr>
          <p:cNvPr id="14" name="Заголовок 1"/>
          <p:cNvSpPr>
            <a:spLocks noGrp="1"/>
          </p:cNvSpPr>
          <p:nvPr>
            <p:ph type="title" hasCustomPrompt="1"/>
          </p:nvPr>
        </p:nvSpPr>
        <p:spPr>
          <a:xfrm>
            <a:off x="710009" y="1484786"/>
            <a:ext cx="7174361" cy="1015663"/>
          </a:xfrm>
          <a:prstGeom prst="rect">
            <a:avLst/>
          </a:prstGeom>
          <a:noFill/>
        </p:spPr>
        <p:txBody>
          <a:bodyPr wrap="square" rtlCol="0">
            <a:spAutoFit/>
          </a:bodyPr>
          <a:lstStyle>
            <a:lvl1pPr>
              <a:defRPr lang="ru-RU" sz="6000" kern="1200" baseline="0" dirty="0">
                <a:solidFill>
                  <a:srgbClr val="3B4555"/>
                </a:solidFill>
                <a:latin typeface="Futura PT Medium" pitchFamily="34" charset="-52"/>
                <a:ea typeface="+mn-ea"/>
                <a:cs typeface="+mn-cs"/>
              </a:defRPr>
            </a:lvl1pPr>
          </a:lstStyle>
          <a:p>
            <a:pPr lvl="0" defTabSz="396000"/>
            <a:r>
              <a:rPr lang="ru-RU" dirty="0" smtClean="0"/>
              <a:t>Название проекта</a:t>
            </a:r>
            <a:endParaRPr lang="ru-RU" dirty="0"/>
          </a:p>
        </p:txBody>
      </p:sp>
      <p:sp>
        <p:nvSpPr>
          <p:cNvPr id="16" name="Текст 2"/>
          <p:cNvSpPr>
            <a:spLocks noGrp="1"/>
          </p:cNvSpPr>
          <p:nvPr>
            <p:ph idx="1" hasCustomPrompt="1"/>
          </p:nvPr>
        </p:nvSpPr>
        <p:spPr>
          <a:xfrm>
            <a:off x="891105" y="3594394"/>
            <a:ext cx="3600400" cy="461665"/>
          </a:xfrm>
          <a:prstGeom prst="rect">
            <a:avLst/>
          </a:prstGeom>
          <a:noFill/>
        </p:spPr>
        <p:txBody>
          <a:bodyPr wrap="square" rtlCol="0">
            <a:spAutoFit/>
          </a:bodyPr>
          <a:lstStyle>
            <a:lvl1pPr>
              <a:defRPr lang="ru-RU" sz="2400" dirty="0" smtClean="0">
                <a:solidFill>
                  <a:srgbClr val="3B4555"/>
                </a:solidFill>
                <a:latin typeface="Futura PT Book" pitchFamily="34" charset="-52"/>
              </a:defRPr>
            </a:lvl1pPr>
            <a:lvl2pPr>
              <a:defRPr lang="ru-RU" dirty="0" smtClean="0">
                <a:latin typeface="Arial" charset="0"/>
              </a:defRPr>
            </a:lvl2pPr>
            <a:lvl3pPr>
              <a:defRPr lang="ru-RU" dirty="0" smtClean="0">
                <a:latin typeface="Arial" charset="0"/>
              </a:defRPr>
            </a:lvl3pPr>
            <a:lvl4pPr>
              <a:defRPr lang="ru-RU" dirty="0" smtClean="0">
                <a:latin typeface="Arial" charset="0"/>
              </a:defRPr>
            </a:lvl4pPr>
            <a:lvl5pPr>
              <a:defRPr lang="ru-RU" dirty="0">
                <a:latin typeface="Arial" charset="0"/>
              </a:defRPr>
            </a:lvl5pPr>
          </a:lstStyle>
          <a:p>
            <a:pPr lvl="0" algn="ctr" fontAlgn="base">
              <a:spcBef>
                <a:spcPct val="0"/>
              </a:spcBef>
              <a:spcAft>
                <a:spcPct val="0"/>
              </a:spcAft>
            </a:pPr>
            <a:r>
              <a:rPr lang="ru-RU" dirty="0" smtClean="0"/>
              <a:t>Автор</a:t>
            </a:r>
          </a:p>
        </p:txBody>
      </p:sp>
      <p:sp>
        <p:nvSpPr>
          <p:cNvPr id="17" name="Объект 3"/>
          <p:cNvSpPr>
            <a:spLocks noGrp="1"/>
          </p:cNvSpPr>
          <p:nvPr>
            <p:ph sz="half" idx="2" hasCustomPrompt="1"/>
          </p:nvPr>
        </p:nvSpPr>
        <p:spPr>
          <a:xfrm>
            <a:off x="2051720" y="121713"/>
            <a:ext cx="1008112" cy="1041875"/>
          </a:xfrm>
          <a:prstGeom prst="rect">
            <a:avLst/>
          </a:prstGeom>
        </p:spPr>
        <p:txBody>
          <a:bodyPr/>
          <a:lstStyle>
            <a:lvl1pPr marL="0" indent="0">
              <a:buNone/>
              <a:defRPr sz="105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dirty="0" smtClean="0"/>
              <a:t>Логотип ведомства</a:t>
            </a:r>
            <a:endParaRPr lang="ru-RU" dirty="0"/>
          </a:p>
        </p:txBody>
      </p:sp>
    </p:spTree>
    <p:extLst>
      <p:ext uri="{BB962C8B-B14F-4D97-AF65-F5344CB8AC3E}">
        <p14:creationId xmlns:p14="http://schemas.microsoft.com/office/powerpoint/2010/main" val="737788816"/>
      </p:ext>
    </p:extLst>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12.04.2023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3538353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12.04.2023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731906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12.04.2023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662098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12.04.2023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203888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12.04.2023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3090389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12.04.2023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3660888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49"/>
            <a:ext cx="3008313" cy="1162051"/>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12.04.2023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3466831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12.04.2023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3970771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12.04.2023</a:t>
            </a:fld>
            <a:endParaRPr lang="ru-RU" dirty="0"/>
          </a:p>
        </p:txBody>
      </p:sp>
      <p:sp>
        <p:nvSpPr>
          <p:cNvPr id="5" name="Нижний колонтитул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39087732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hemeOverride" Target="../theme/themeOverride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Рисунок 4"/>
          <p:cNvPicPr>
            <a:picLocks noChangeAspect="1"/>
          </p:cNvPicPr>
          <p:nvPr/>
        </p:nvPicPr>
        <p:blipFill>
          <a:blip r:embed="rId3"/>
          <a:srcRect/>
          <a:stretch>
            <a:fillRect/>
          </a:stretch>
        </p:blipFill>
        <p:spPr bwMode="auto">
          <a:xfrm>
            <a:off x="-38100" y="31913"/>
            <a:ext cx="9220200" cy="6858000"/>
          </a:xfrm>
          <a:prstGeom prst="rect">
            <a:avLst/>
          </a:prstGeom>
          <a:noFill/>
          <a:ln w="9525">
            <a:noFill/>
            <a:miter lim="800000"/>
            <a:headEnd/>
            <a:tailEnd/>
          </a:ln>
        </p:spPr>
      </p:pic>
      <p:sp>
        <p:nvSpPr>
          <p:cNvPr id="6" name="Прямоугольник 5"/>
          <p:cNvSpPr/>
          <p:nvPr/>
        </p:nvSpPr>
        <p:spPr>
          <a:xfrm>
            <a:off x="571472" y="1571613"/>
            <a:ext cx="6215106" cy="1889300"/>
          </a:xfrm>
          <a:prstGeom prst="rect">
            <a:avLst/>
          </a:prstGeom>
        </p:spPr>
        <p:txBody>
          <a:bodyPr wrap="square">
            <a:spAutoFit/>
          </a:bodyPr>
          <a:lstStyle/>
          <a:p>
            <a:pPr algn="ctr">
              <a:lnSpc>
                <a:spcPct val="150000"/>
              </a:lnSpc>
            </a:pPr>
            <a:r>
              <a:rPr lang="ru-RU" sz="2000" b="1" u="sng" dirty="0">
                <a:solidFill>
                  <a:schemeClr val="tx2"/>
                </a:solidFill>
              </a:rPr>
              <a:t>Оптимизация процесса подготовки перечня оказанных социальных услуг в полустационарной форме в Муниципальном бюджетном учреждении «Центр социального обслуживания»</a:t>
            </a:r>
            <a:endParaRPr lang="ru-RU" sz="2000" b="1" dirty="0" smtClean="0">
              <a:ln w="10541" cmpd="sng">
                <a:solidFill>
                  <a:schemeClr val="accent1">
                    <a:shade val="88000"/>
                    <a:satMod val="110000"/>
                  </a:schemeClr>
                </a:solidFill>
                <a:prstDash val="solid"/>
              </a:ln>
              <a:solidFill>
                <a:schemeClr val="tx2"/>
              </a:solidFill>
              <a:effectLst>
                <a:outerShdw blurRad="38100" dist="38100" dir="2700000" algn="tl">
                  <a:srgbClr val="000000">
                    <a:alpha val="43137"/>
                  </a:srgbClr>
                </a:outerShdw>
              </a:effectLst>
              <a:latin typeface="Futura PT Medium"/>
            </a:endParaRPr>
          </a:p>
        </p:txBody>
      </p:sp>
      <p:sp>
        <p:nvSpPr>
          <p:cNvPr id="7" name="Прямоугольник 6"/>
          <p:cNvSpPr/>
          <p:nvPr/>
        </p:nvSpPr>
        <p:spPr>
          <a:xfrm>
            <a:off x="285721" y="6000768"/>
            <a:ext cx="2636684" cy="369332"/>
          </a:xfrm>
          <a:prstGeom prst="rect">
            <a:avLst/>
          </a:prstGeom>
        </p:spPr>
        <p:txBody>
          <a:bodyPr wrap="none">
            <a:spAutoFit/>
          </a:bodyPr>
          <a:lstStyle/>
          <a:p>
            <a:pPr algn="ctr"/>
            <a:r>
              <a:rPr lang="ru-RU" b="1" dirty="0" smtClean="0">
                <a:ln w="10541" cmpd="sng">
                  <a:solidFill>
                    <a:schemeClr val="accent1">
                      <a:shade val="88000"/>
                      <a:satMod val="110000"/>
                    </a:schemeClr>
                  </a:solidFill>
                  <a:prstDash val="solid"/>
                </a:ln>
                <a:solidFill>
                  <a:srgbClr val="002060"/>
                </a:solidFill>
                <a:latin typeface="Futura PT Medium"/>
              </a:rPr>
              <a:t>МБУ «ЦСО» г. Белово</a:t>
            </a:r>
            <a:endParaRPr lang="ru-RU" b="1" dirty="0">
              <a:ln w="10541" cmpd="sng">
                <a:solidFill>
                  <a:schemeClr val="accent1">
                    <a:shade val="88000"/>
                    <a:satMod val="110000"/>
                  </a:schemeClr>
                </a:solidFill>
                <a:prstDash val="solid"/>
              </a:ln>
              <a:solidFill>
                <a:srgbClr val="002060"/>
              </a:solidFill>
              <a:latin typeface="Futura PT Medium"/>
            </a:endParaRPr>
          </a:p>
        </p:txBody>
      </p:sp>
      <p:pic>
        <p:nvPicPr>
          <p:cNvPr id="8" name="Picture 2" descr="\\server\обмен\Курносова\logo CS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5852" y="214289"/>
            <a:ext cx="1071570" cy="10715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05740"/>
            <a:ext cx="648072"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erver\обмен\Курносова\logo CS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44" y="0"/>
            <a:ext cx="1000132" cy="101216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00100" y="160849"/>
            <a:ext cx="7786742" cy="646331"/>
          </a:xfrm>
          <a:prstGeom prst="rect">
            <a:avLst/>
          </a:prstGeom>
          <a:noFill/>
        </p:spPr>
        <p:txBody>
          <a:bodyPr wrap="square" lIns="91440" tIns="45720" rIns="91440" bIns="45720">
            <a:spAutoFit/>
          </a:bodyPr>
          <a:lstStyle/>
          <a:p>
            <a:pPr algn="ctr">
              <a:lnSpc>
                <a:spcPct val="150000"/>
              </a:lnSpc>
            </a:pPr>
            <a:r>
              <a:rPr lang="ru-RU" sz="2400" b="1" dirty="0" smtClean="0">
                <a:ln w="10541" cmpd="sng">
                  <a:solidFill>
                    <a:schemeClr val="accent1">
                      <a:shade val="88000"/>
                      <a:satMod val="110000"/>
                    </a:schemeClr>
                  </a:solidFill>
                  <a:prstDash val="solid"/>
                </a:ln>
                <a:solidFill>
                  <a:schemeClr val="tx2"/>
                </a:solidFill>
                <a:latin typeface="Futura PT Medium"/>
              </a:rPr>
              <a:t>Анализ проблем и выявление путей их решения</a:t>
            </a:r>
            <a:endParaRPr lang="ru-RU" sz="5400" b="1" cap="none" spc="0" dirty="0">
              <a:ln w="17780" cmpd="sng">
                <a:solidFill>
                  <a:srgbClr val="FFFFFF"/>
                </a:solidFill>
                <a:prstDash val="solid"/>
                <a:miter lim="800000"/>
              </a:ln>
              <a:solidFill>
                <a:schemeClr val="tx2"/>
              </a:solidFill>
              <a:effectLst>
                <a:outerShdw blurRad="50800" algn="tl" rotWithShape="0">
                  <a:srgbClr val="000000"/>
                </a:outerShdw>
              </a:effectLst>
            </a:endParaRPr>
          </a:p>
        </p:txBody>
      </p:sp>
      <p:pic>
        <p:nvPicPr>
          <p:cNvPr id="5" name="Picture 3" descr="C:\Users\Усачев\Desktop\300l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6845" y="5529890"/>
            <a:ext cx="1997157" cy="13281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Таблица 6"/>
          <p:cNvGraphicFramePr>
            <a:graphicFrameLocks noGrp="1"/>
          </p:cNvGraphicFramePr>
          <p:nvPr>
            <p:extLst>
              <p:ext uri="{D42A27DB-BD31-4B8C-83A1-F6EECF244321}">
                <p14:modId xmlns:p14="http://schemas.microsoft.com/office/powerpoint/2010/main" val="4228015376"/>
              </p:ext>
            </p:extLst>
          </p:nvPr>
        </p:nvGraphicFramePr>
        <p:xfrm>
          <a:off x="539552" y="807180"/>
          <a:ext cx="8064896" cy="5852160"/>
        </p:xfrm>
        <a:graphic>
          <a:graphicData uri="http://schemas.openxmlformats.org/drawingml/2006/table">
            <a:tbl>
              <a:tblPr firstRow="1" firstCol="1" bandRow="1">
                <a:tableStyleId>{5C22544A-7EE6-4342-B048-85BDC9FD1C3A}</a:tableStyleId>
              </a:tblPr>
              <a:tblGrid>
                <a:gridCol w="332078"/>
                <a:gridCol w="2044186"/>
                <a:gridCol w="2880320"/>
                <a:gridCol w="792088"/>
                <a:gridCol w="2016224"/>
              </a:tblGrid>
              <a:tr h="510898">
                <a:tc>
                  <a:txBody>
                    <a:bodyPr/>
                    <a:lstStyle/>
                    <a:p>
                      <a:pPr>
                        <a:spcAft>
                          <a:spcPts val="0"/>
                        </a:spcAft>
                      </a:pPr>
                      <a:r>
                        <a:rPr lang="ru-RU" sz="1200" dirty="0">
                          <a:effectLst/>
                          <a:latin typeface="Times New Roman" pitchFamily="18" charset="0"/>
                          <a:cs typeface="Times New Roman" pitchFamily="18" charset="0"/>
                        </a:rPr>
                        <a:t> № п/п</a:t>
                      </a:r>
                    </a:p>
                  </a:txBody>
                  <a:tcPr marL="27896" marR="27896" marT="0" marB="0"/>
                </a:tc>
                <a:tc>
                  <a:txBody>
                    <a:bodyPr/>
                    <a:lstStyle/>
                    <a:p>
                      <a:pPr>
                        <a:spcAft>
                          <a:spcPts val="0"/>
                        </a:spcAft>
                      </a:pPr>
                      <a:r>
                        <a:rPr lang="ru-RU" sz="1200" dirty="0">
                          <a:effectLst/>
                          <a:latin typeface="Times New Roman" pitchFamily="18" charset="0"/>
                          <a:cs typeface="Times New Roman" pitchFamily="18" charset="0"/>
                        </a:rPr>
                        <a:t>Выявленная проблема</a:t>
                      </a:r>
                    </a:p>
                  </a:txBody>
                  <a:tcPr marL="27896" marR="27896" marT="0" marB="0"/>
                </a:tc>
                <a:tc>
                  <a:txBody>
                    <a:bodyPr/>
                    <a:lstStyle/>
                    <a:p>
                      <a:pPr>
                        <a:spcAft>
                          <a:spcPts val="0"/>
                        </a:spcAft>
                      </a:pPr>
                      <a:r>
                        <a:rPr lang="ru-RU" sz="1200">
                          <a:effectLst/>
                          <a:latin typeface="Times New Roman" pitchFamily="18" charset="0"/>
                          <a:cs typeface="Times New Roman" pitchFamily="18" charset="0"/>
                        </a:rPr>
                        <a:t>Мероприятие</a:t>
                      </a:r>
                    </a:p>
                  </a:txBody>
                  <a:tcPr marL="27896" marR="27896" marT="0" marB="0"/>
                </a:tc>
                <a:tc>
                  <a:txBody>
                    <a:bodyPr/>
                    <a:lstStyle/>
                    <a:p>
                      <a:pPr>
                        <a:spcAft>
                          <a:spcPts val="0"/>
                        </a:spcAft>
                      </a:pPr>
                      <a:r>
                        <a:rPr lang="ru-RU" sz="1200" dirty="0">
                          <a:effectLst/>
                          <a:latin typeface="Times New Roman" pitchFamily="18" charset="0"/>
                          <a:cs typeface="Times New Roman" pitchFamily="18" charset="0"/>
                        </a:rPr>
                        <a:t>Срок реализации</a:t>
                      </a:r>
                    </a:p>
                  </a:txBody>
                  <a:tcPr marL="27896" marR="27896" marT="0" marB="0"/>
                </a:tc>
                <a:tc>
                  <a:txBody>
                    <a:bodyPr/>
                    <a:lstStyle/>
                    <a:p>
                      <a:pPr>
                        <a:spcAft>
                          <a:spcPts val="0"/>
                        </a:spcAft>
                      </a:pPr>
                      <a:r>
                        <a:rPr lang="ru-RU" sz="1200" dirty="0">
                          <a:effectLst/>
                          <a:latin typeface="Times New Roman" pitchFamily="18" charset="0"/>
                          <a:cs typeface="Times New Roman" pitchFamily="18" charset="0"/>
                        </a:rPr>
                        <a:t>Ответственный исполнитель</a:t>
                      </a:r>
                    </a:p>
                  </a:txBody>
                  <a:tcPr marL="27896" marR="27896" marT="0" marB="0"/>
                </a:tc>
              </a:tr>
              <a:tr h="5279274">
                <a:tc>
                  <a:txBody>
                    <a:bodyPr/>
                    <a:lstStyle/>
                    <a:p>
                      <a:pPr>
                        <a:spcAft>
                          <a:spcPts val="0"/>
                        </a:spcAft>
                      </a:pPr>
                      <a:r>
                        <a:rPr lang="ru-RU" sz="1200" dirty="0" smtClean="0">
                          <a:effectLst/>
                          <a:latin typeface="Times New Roman" pitchFamily="18" charset="0"/>
                          <a:cs typeface="Times New Roman" pitchFamily="18" charset="0"/>
                        </a:rPr>
                        <a:t>4.5,6.7.8</a:t>
                      </a:r>
                      <a:endParaRPr lang="ru-RU" sz="1200" dirty="0">
                        <a:effectLst/>
                        <a:latin typeface="Times New Roman" pitchFamily="18" charset="0"/>
                        <a:cs typeface="Times New Roman" pitchFamily="18" charset="0"/>
                      </a:endParaRPr>
                    </a:p>
                  </a:txBody>
                  <a:tcPr marL="27896" marR="27896"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itchFamily="18" charset="0"/>
                          <a:cs typeface="Times New Roman" pitchFamily="18" charset="0"/>
                        </a:rPr>
                        <a:t>4.Необходимость ручного ввода большого объема данных  по посещаемости по посещаемости  получателями и их математической </a:t>
                      </a:r>
                      <a:r>
                        <a:rPr lang="ru-RU" sz="1200" b="1" dirty="0" err="1" smtClean="0">
                          <a:latin typeface="Times New Roman" pitchFamily="18" charset="0"/>
                          <a:cs typeface="Times New Roman" pitchFamily="18" charset="0"/>
                        </a:rPr>
                        <a:t>перепровреки</a:t>
                      </a:r>
                      <a:endParaRPr lang="ru-RU" sz="1200" b="1"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itchFamily="18" charset="0"/>
                          <a:cs typeface="Times New Roman" pitchFamily="18" charset="0"/>
                        </a:rPr>
                        <a:t>5.Невозможность достоверно контролировать факт отказа от определенных видов  услуг  получателями при фактическом посещении отделения</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itchFamily="18" charset="0"/>
                          <a:cs typeface="Times New Roman" pitchFamily="18" charset="0"/>
                        </a:rPr>
                        <a:t>6.Потери времени на сверку нормы гарантированных услуг и программы реабилитации (все что сверх нормы оплачивается 100%)</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itchFamily="18" charset="0"/>
                          <a:cs typeface="Times New Roman" pitchFamily="18" charset="0"/>
                        </a:rPr>
                        <a:t>7. Отсутствие данных о пользовании транспортом учреждения в течении сезона отдыха получателями услуг</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itchFamily="18" charset="0"/>
                          <a:cs typeface="Times New Roman" pitchFamily="18" charset="0"/>
                        </a:rPr>
                        <a:t>8. Потеря времени на пересчет при неправильном внесении числовых значений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a:effectLst/>
                        <a:latin typeface="Times New Roman" pitchFamily="18" charset="0"/>
                        <a:cs typeface="Times New Roman" pitchFamily="18" charset="0"/>
                      </a:endParaRPr>
                    </a:p>
                  </a:txBody>
                  <a:tcPr marL="27896" marR="27896"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Times New Roman" pitchFamily="18" charset="0"/>
                          <a:cs typeface="Times New Roman" pitchFamily="18" charset="0"/>
                        </a:rPr>
                        <a:t>1.Создание</a:t>
                      </a:r>
                      <a:r>
                        <a:rPr lang="ru-RU" sz="1200" baseline="0" dirty="0" smtClean="0">
                          <a:effectLst/>
                          <a:latin typeface="Times New Roman" pitchFamily="18" charset="0"/>
                          <a:cs typeface="Times New Roman" pitchFamily="18" charset="0"/>
                        </a:rPr>
                        <a:t> </a:t>
                      </a:r>
                      <a:r>
                        <a:rPr lang="ru-RU" sz="1200" baseline="0" dirty="0" err="1" smtClean="0">
                          <a:effectLst/>
                          <a:latin typeface="Times New Roman" pitchFamily="18" charset="0"/>
                          <a:cs typeface="Times New Roman" pitchFamily="18" charset="0"/>
                        </a:rPr>
                        <a:t>гугл</a:t>
                      </a:r>
                      <a:r>
                        <a:rPr lang="ru-RU" sz="1200" baseline="0" dirty="0" smtClean="0">
                          <a:effectLst/>
                          <a:latin typeface="Times New Roman" pitchFamily="18" charset="0"/>
                          <a:cs typeface="Times New Roman" pitchFamily="18" charset="0"/>
                        </a:rPr>
                        <a:t> форм для специалистов отделения по каждому получателю с занесением явок и количества оказанных услуг.</a:t>
                      </a:r>
                      <a:endParaRPr lang="ru-RU" sz="1200" dirty="0" smtClean="0">
                        <a:effectLst/>
                        <a:latin typeface="Times New Roman" pitchFamily="18" charset="0"/>
                        <a:cs typeface="Times New Roman" pitchFamily="18" charset="0"/>
                      </a:endParaRPr>
                    </a:p>
                    <a:p>
                      <a:pPr>
                        <a:spcAft>
                          <a:spcPts val="0"/>
                        </a:spcAft>
                      </a:pPr>
                      <a:r>
                        <a:rPr lang="ru-RU" sz="1200" dirty="0" smtClean="0">
                          <a:effectLst/>
                          <a:latin typeface="Times New Roman" pitchFamily="18" charset="0"/>
                          <a:cs typeface="Times New Roman" pitchFamily="18" charset="0"/>
                        </a:rPr>
                        <a:t>2. Выделение ноутбуков (уже</a:t>
                      </a:r>
                      <a:r>
                        <a:rPr lang="ru-RU" sz="1200" baseline="0" dirty="0" smtClean="0">
                          <a:effectLst/>
                          <a:latin typeface="Times New Roman" pitchFamily="18" charset="0"/>
                          <a:cs typeface="Times New Roman" pitchFamily="18" charset="0"/>
                        </a:rPr>
                        <a:t> имеющихся в от делении для занятия по компьютерной грамотности) для инструктора по физической культуре  и мед. сестры (рабочие места не оборудованы ПК)</a:t>
                      </a:r>
                    </a:p>
                    <a:p>
                      <a:pPr>
                        <a:spcAft>
                          <a:spcPts val="0"/>
                        </a:spcAft>
                      </a:pPr>
                      <a:r>
                        <a:rPr lang="ru-RU" sz="1200" baseline="0" dirty="0" smtClean="0">
                          <a:effectLst/>
                          <a:latin typeface="Times New Roman" pitchFamily="18" charset="0"/>
                          <a:cs typeface="Times New Roman" pitchFamily="18" charset="0"/>
                        </a:rPr>
                        <a:t>3. Заполнение фиолетовым цветом ячеек с получателями при отказе от определённых видов услуг в табеле посещаемости для обозначения</a:t>
                      </a:r>
                    </a:p>
                    <a:p>
                      <a:pPr>
                        <a:spcAft>
                          <a:spcPts val="0"/>
                        </a:spcAft>
                      </a:pPr>
                      <a:r>
                        <a:rPr lang="ru-RU" sz="1200" baseline="0" dirty="0" smtClean="0">
                          <a:effectLst/>
                          <a:latin typeface="Times New Roman" pitchFamily="18" charset="0"/>
                          <a:cs typeface="Times New Roman" pitchFamily="18" charset="0"/>
                        </a:rPr>
                        <a:t>4. Получение ИППСУ каждым специалистом отделения и пометка красным в таблице при превышении нормы услуг</a:t>
                      </a:r>
                    </a:p>
                    <a:p>
                      <a:pPr>
                        <a:spcAft>
                          <a:spcPts val="0"/>
                        </a:spcAft>
                      </a:pPr>
                      <a:endParaRPr lang="ru-RU" sz="1200" dirty="0" smtClean="0">
                        <a:effectLst/>
                        <a:latin typeface="Times New Roman" pitchFamily="18" charset="0"/>
                        <a:cs typeface="Times New Roman" pitchFamily="18" charset="0"/>
                      </a:endParaRPr>
                    </a:p>
                    <a:p>
                      <a:pPr>
                        <a:spcAft>
                          <a:spcPts val="0"/>
                        </a:spcAft>
                      </a:pPr>
                      <a:endParaRPr lang="ru-RU" sz="1200" dirty="0" smtClean="0">
                        <a:effectLst/>
                        <a:latin typeface="Times New Roman" pitchFamily="18" charset="0"/>
                        <a:cs typeface="Times New Roman" pitchFamily="18" charset="0"/>
                      </a:endParaRPr>
                    </a:p>
                    <a:p>
                      <a:pPr>
                        <a:spcAft>
                          <a:spcPts val="0"/>
                        </a:spcAft>
                      </a:pPr>
                      <a:endParaRPr lang="ru-RU" sz="1200" dirty="0" smtClean="0">
                        <a:effectLst/>
                        <a:latin typeface="Times New Roman" pitchFamily="18" charset="0"/>
                        <a:cs typeface="Times New Roman" pitchFamily="18" charset="0"/>
                      </a:endParaRPr>
                    </a:p>
                    <a:p>
                      <a:pPr>
                        <a:spcAft>
                          <a:spcPts val="0"/>
                        </a:spcAft>
                      </a:pPr>
                      <a:r>
                        <a:rPr lang="ru-RU" sz="1200" dirty="0" smtClean="0">
                          <a:effectLst/>
                          <a:latin typeface="Times New Roman" pitchFamily="18" charset="0"/>
                          <a:cs typeface="Times New Roman" pitchFamily="18" charset="0"/>
                        </a:rPr>
                        <a:t>Ведение</a:t>
                      </a:r>
                      <a:r>
                        <a:rPr lang="ru-RU" sz="1200" baseline="0" dirty="0" smtClean="0">
                          <a:effectLst/>
                          <a:latin typeface="Times New Roman" pitchFamily="18" charset="0"/>
                          <a:cs typeface="Times New Roman" pitchFamily="18" charset="0"/>
                        </a:rPr>
                        <a:t> в </a:t>
                      </a:r>
                      <a:r>
                        <a:rPr lang="ru-RU" sz="1200" baseline="0" dirty="0" err="1" smtClean="0">
                          <a:effectLst/>
                          <a:latin typeface="Times New Roman" pitchFamily="18" charset="0"/>
                          <a:cs typeface="Times New Roman" pitchFamily="18" charset="0"/>
                        </a:rPr>
                        <a:t>гугл</a:t>
                      </a:r>
                      <a:r>
                        <a:rPr lang="ru-RU" sz="1200" baseline="0" dirty="0" smtClean="0">
                          <a:effectLst/>
                          <a:latin typeface="Times New Roman" pitchFamily="18" charset="0"/>
                          <a:cs typeface="Times New Roman" pitchFamily="18" charset="0"/>
                        </a:rPr>
                        <a:t> форме отметок о пользовании транспортными услугами механиком учреждения</a:t>
                      </a:r>
                    </a:p>
                    <a:p>
                      <a:pPr>
                        <a:spcAft>
                          <a:spcPts val="0"/>
                        </a:spcAft>
                      </a:pPr>
                      <a:endParaRPr lang="ru-RU" sz="1200" baseline="0" dirty="0" smtClean="0">
                        <a:effectLst/>
                        <a:latin typeface="Times New Roman" pitchFamily="18" charset="0"/>
                        <a:cs typeface="Times New Roman" pitchFamily="18" charset="0"/>
                      </a:endParaRPr>
                    </a:p>
                    <a:p>
                      <a:pPr>
                        <a:spcAft>
                          <a:spcPts val="0"/>
                        </a:spcAft>
                      </a:pPr>
                      <a:endParaRPr lang="ru-RU" sz="1200" baseline="0" dirty="0" smtClean="0">
                        <a:effectLst/>
                        <a:latin typeface="Times New Roman" pitchFamily="18" charset="0"/>
                        <a:cs typeface="Times New Roman" pitchFamily="18" charset="0"/>
                      </a:endParaRPr>
                    </a:p>
                    <a:p>
                      <a:pPr>
                        <a:spcAft>
                          <a:spcPts val="0"/>
                        </a:spcAft>
                      </a:pPr>
                      <a:r>
                        <a:rPr lang="ru-RU" sz="1200" baseline="0" dirty="0" smtClean="0">
                          <a:effectLst/>
                          <a:latin typeface="Times New Roman" pitchFamily="18" charset="0"/>
                          <a:cs typeface="Times New Roman" pitchFamily="18" charset="0"/>
                        </a:rPr>
                        <a:t>Внесение в </a:t>
                      </a:r>
                      <a:r>
                        <a:rPr lang="ru-RU" sz="1200" baseline="0" dirty="0" err="1" smtClean="0">
                          <a:effectLst/>
                          <a:latin typeface="Times New Roman" pitchFamily="18" charset="0"/>
                          <a:cs typeface="Times New Roman" pitchFamily="18" charset="0"/>
                        </a:rPr>
                        <a:t>гугл</a:t>
                      </a:r>
                      <a:r>
                        <a:rPr lang="ru-RU" sz="1200" baseline="0" dirty="0" smtClean="0">
                          <a:effectLst/>
                          <a:latin typeface="Times New Roman" pitchFamily="18" charset="0"/>
                          <a:cs typeface="Times New Roman" pitchFamily="18" charset="0"/>
                        </a:rPr>
                        <a:t> формы наименование услуг и их расценок</a:t>
                      </a:r>
                      <a:endParaRPr lang="ru-RU" sz="1200" dirty="0">
                        <a:effectLst/>
                        <a:latin typeface="Times New Roman" pitchFamily="18" charset="0"/>
                        <a:cs typeface="Times New Roman" pitchFamily="18" charset="0"/>
                      </a:endParaRPr>
                    </a:p>
                  </a:txBody>
                  <a:tcPr marL="27896" marR="27896"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Times New Roman" pitchFamily="18" charset="0"/>
                          <a:cs typeface="Times New Roman" pitchFamily="18" charset="0"/>
                        </a:rPr>
                        <a:t>до 20.09.2022</a:t>
                      </a:r>
                    </a:p>
                    <a:p>
                      <a:pPr>
                        <a:spcAft>
                          <a:spcPts val="0"/>
                        </a:spcAft>
                      </a:pPr>
                      <a:endParaRPr lang="ru-RU" sz="1200" dirty="0">
                        <a:effectLst/>
                        <a:latin typeface="Times New Roman" pitchFamily="18" charset="0"/>
                        <a:cs typeface="Times New Roman" pitchFamily="18" charset="0"/>
                      </a:endParaRPr>
                    </a:p>
                  </a:txBody>
                  <a:tcPr marL="27896" marR="27896"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aseline="0" dirty="0" smtClean="0">
                          <a:effectLst/>
                          <a:latin typeface="Times New Roman" pitchFamily="18" charset="0"/>
                          <a:cs typeface="Times New Roman" pitchFamily="18" charset="0"/>
                        </a:rPr>
                        <a:t>Программист Данилин В.В.</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aseline="0" dirty="0" smtClean="0">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aseline="0" dirty="0" smtClean="0">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aseline="0" dirty="0" smtClean="0">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aseline="0" dirty="0" smtClean="0">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aseline="0" dirty="0" smtClean="0">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aseline="0" dirty="0" smtClean="0">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aseline="0" dirty="0" smtClean="0">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aseline="0" dirty="0" smtClean="0">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aseline="0" dirty="0" smtClean="0">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aseline="0" dirty="0" smtClean="0">
                          <a:effectLst/>
                          <a:latin typeface="Times New Roman" pitchFamily="18" charset="0"/>
                          <a:cs typeface="Times New Roman" pitchFamily="18" charset="0"/>
                        </a:rPr>
                        <a:t>Специалисты отделения</a:t>
                      </a:r>
                    </a:p>
                    <a:p>
                      <a:pPr>
                        <a:spcAft>
                          <a:spcPts val="0"/>
                        </a:spcAft>
                      </a:pPr>
                      <a:endParaRPr lang="ru-RU" sz="1200" dirty="0" smtClean="0">
                        <a:effectLst/>
                        <a:latin typeface="Times New Roman" pitchFamily="18" charset="0"/>
                        <a:cs typeface="Times New Roman" pitchFamily="18" charset="0"/>
                      </a:endParaRPr>
                    </a:p>
                    <a:p>
                      <a:pPr>
                        <a:spcAft>
                          <a:spcPts val="0"/>
                        </a:spcAft>
                      </a:pPr>
                      <a:endParaRPr lang="ru-RU" sz="1200" dirty="0" smtClean="0">
                        <a:effectLst/>
                        <a:latin typeface="Times New Roman" pitchFamily="18" charset="0"/>
                        <a:cs typeface="Times New Roman" pitchFamily="18" charset="0"/>
                      </a:endParaRPr>
                    </a:p>
                    <a:p>
                      <a:pPr>
                        <a:spcAft>
                          <a:spcPts val="0"/>
                        </a:spcAft>
                      </a:pPr>
                      <a:endParaRPr lang="ru-RU" sz="1200" dirty="0" smtClean="0">
                        <a:effectLst/>
                        <a:latin typeface="Times New Roman" pitchFamily="18" charset="0"/>
                        <a:cs typeface="Times New Roman" pitchFamily="18" charset="0"/>
                      </a:endParaRPr>
                    </a:p>
                    <a:p>
                      <a:pPr>
                        <a:spcAft>
                          <a:spcPts val="0"/>
                        </a:spcAft>
                      </a:pPr>
                      <a:endParaRPr lang="ru-RU" sz="1200" dirty="0" smtClean="0">
                        <a:effectLst/>
                        <a:latin typeface="Times New Roman" pitchFamily="18" charset="0"/>
                        <a:cs typeface="Times New Roman" pitchFamily="18" charset="0"/>
                      </a:endParaRPr>
                    </a:p>
                    <a:p>
                      <a:pPr>
                        <a:spcAft>
                          <a:spcPts val="0"/>
                        </a:spcAft>
                      </a:pPr>
                      <a:endParaRPr lang="ru-RU" sz="1200" dirty="0" smtClean="0">
                        <a:effectLst/>
                        <a:latin typeface="Times New Roman" pitchFamily="18" charset="0"/>
                        <a:cs typeface="Times New Roman" pitchFamily="18" charset="0"/>
                      </a:endParaRPr>
                    </a:p>
                    <a:p>
                      <a:pPr>
                        <a:spcAft>
                          <a:spcPts val="0"/>
                        </a:spcAft>
                      </a:pPr>
                      <a:endParaRPr lang="ru-RU" sz="1200" dirty="0" smtClean="0">
                        <a:effectLst/>
                        <a:latin typeface="Times New Roman" pitchFamily="18" charset="0"/>
                        <a:cs typeface="Times New Roman" pitchFamily="18" charset="0"/>
                      </a:endParaRPr>
                    </a:p>
                    <a:p>
                      <a:pPr>
                        <a:spcAft>
                          <a:spcPts val="0"/>
                        </a:spcAft>
                      </a:pPr>
                      <a:endParaRPr lang="ru-RU" sz="1200" dirty="0" smtClean="0">
                        <a:effectLst/>
                        <a:latin typeface="Times New Roman" pitchFamily="18" charset="0"/>
                        <a:cs typeface="Times New Roman" pitchFamily="18" charset="0"/>
                      </a:endParaRPr>
                    </a:p>
                    <a:p>
                      <a:pPr>
                        <a:spcAft>
                          <a:spcPts val="0"/>
                        </a:spcAft>
                      </a:pPr>
                      <a:endParaRPr lang="ru-RU" sz="1200" dirty="0" smtClean="0">
                        <a:effectLst/>
                        <a:latin typeface="Times New Roman" pitchFamily="18" charset="0"/>
                        <a:cs typeface="Times New Roman" pitchFamily="18" charset="0"/>
                      </a:endParaRPr>
                    </a:p>
                    <a:p>
                      <a:pPr>
                        <a:spcAft>
                          <a:spcPts val="0"/>
                        </a:spcAft>
                      </a:pPr>
                      <a:endParaRPr lang="ru-RU" sz="1200" dirty="0" smtClean="0">
                        <a:effectLst/>
                        <a:latin typeface="Times New Roman" pitchFamily="18" charset="0"/>
                        <a:cs typeface="Times New Roman" pitchFamily="18" charset="0"/>
                      </a:endParaRPr>
                    </a:p>
                    <a:p>
                      <a:pPr>
                        <a:spcAft>
                          <a:spcPts val="0"/>
                        </a:spcAft>
                      </a:pPr>
                      <a:r>
                        <a:rPr lang="ru-RU" sz="1200" dirty="0" smtClean="0">
                          <a:effectLst/>
                          <a:latin typeface="Times New Roman" pitchFamily="18" charset="0"/>
                          <a:cs typeface="Times New Roman" pitchFamily="18" charset="0"/>
                        </a:rPr>
                        <a:t>Механик </a:t>
                      </a:r>
                      <a:r>
                        <a:rPr lang="ru-RU" sz="1200" dirty="0" err="1" smtClean="0">
                          <a:effectLst/>
                          <a:latin typeface="Times New Roman" pitchFamily="18" charset="0"/>
                          <a:cs typeface="Times New Roman" pitchFamily="18" charset="0"/>
                        </a:rPr>
                        <a:t>Бондарекно</a:t>
                      </a:r>
                      <a:r>
                        <a:rPr lang="ru-RU" sz="1200" baseline="0" dirty="0" smtClean="0">
                          <a:effectLst/>
                          <a:latin typeface="Times New Roman" pitchFamily="18" charset="0"/>
                          <a:cs typeface="Times New Roman" pitchFamily="18" charset="0"/>
                        </a:rPr>
                        <a:t> С.В.</a:t>
                      </a:r>
                    </a:p>
                    <a:p>
                      <a:pPr>
                        <a:spcAft>
                          <a:spcPts val="0"/>
                        </a:spcAft>
                      </a:pPr>
                      <a:endParaRPr lang="ru-RU" sz="1200" baseline="0" dirty="0" smtClean="0">
                        <a:effectLst/>
                        <a:latin typeface="Times New Roman" pitchFamily="18" charset="0"/>
                        <a:cs typeface="Times New Roman" pitchFamily="18" charset="0"/>
                      </a:endParaRPr>
                    </a:p>
                    <a:p>
                      <a:pPr>
                        <a:spcAft>
                          <a:spcPts val="0"/>
                        </a:spcAft>
                      </a:pPr>
                      <a:endParaRPr lang="ru-RU" sz="1200" baseline="0" dirty="0" smtClean="0">
                        <a:effectLst/>
                        <a:latin typeface="Times New Roman" pitchFamily="18" charset="0"/>
                        <a:cs typeface="Times New Roman" pitchFamily="18" charset="0"/>
                      </a:endParaRPr>
                    </a:p>
                    <a:p>
                      <a:pPr>
                        <a:spcAft>
                          <a:spcPts val="0"/>
                        </a:spcAft>
                      </a:pPr>
                      <a:endParaRPr lang="ru-RU" sz="1200" baseline="0" dirty="0" smtClean="0">
                        <a:effectLst/>
                        <a:latin typeface="Times New Roman" pitchFamily="18" charset="0"/>
                        <a:cs typeface="Times New Roman" pitchFamily="18" charset="0"/>
                      </a:endParaRPr>
                    </a:p>
                    <a:p>
                      <a:pPr>
                        <a:spcAft>
                          <a:spcPts val="0"/>
                        </a:spcAft>
                      </a:pPr>
                      <a:endParaRPr lang="ru-RU" sz="1200" baseline="0" dirty="0" smtClean="0">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aseline="0" dirty="0" smtClean="0">
                          <a:effectLst/>
                          <a:latin typeface="Times New Roman" pitchFamily="18" charset="0"/>
                          <a:cs typeface="Times New Roman" pitchFamily="18" charset="0"/>
                        </a:rPr>
                        <a:t>Программист Данилин В.В.</a:t>
                      </a:r>
                    </a:p>
                    <a:p>
                      <a:pPr>
                        <a:spcAft>
                          <a:spcPts val="0"/>
                        </a:spcAft>
                      </a:pPr>
                      <a:endParaRPr lang="ru-RU" sz="1200" dirty="0">
                        <a:effectLst/>
                        <a:latin typeface="Times New Roman" pitchFamily="18" charset="0"/>
                        <a:cs typeface="Times New Roman" pitchFamily="18" charset="0"/>
                      </a:endParaRPr>
                    </a:p>
                  </a:txBody>
                  <a:tcPr marL="27896" marR="27896" marT="0" marB="0"/>
                </a:tc>
              </a:tr>
            </a:tbl>
          </a:graphicData>
        </a:graphic>
      </p:graphicFrame>
    </p:spTree>
    <p:extLst>
      <p:ext uri="{BB962C8B-B14F-4D97-AF65-F5344CB8AC3E}">
        <p14:creationId xmlns:p14="http://schemas.microsoft.com/office/powerpoint/2010/main" val="2767481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85920" y="500044"/>
            <a:ext cx="6215107" cy="1140697"/>
          </a:xfrm>
          <a:prstGeom prst="rect">
            <a:avLst/>
          </a:prstGeom>
          <a:noFill/>
        </p:spPr>
        <p:txBody>
          <a:bodyPr wrap="square" lIns="91440" tIns="45720" rIns="91440" bIns="45720">
            <a:spAutoFit/>
          </a:bodyPr>
          <a:lstStyle/>
          <a:p>
            <a:pPr algn="ctr">
              <a:lnSpc>
                <a:spcPct val="150000"/>
              </a:lnSpc>
            </a:pPr>
            <a:r>
              <a:rPr lang="ru-RU" sz="2400" b="1" dirty="0">
                <a:ln w="10541" cmpd="sng">
                  <a:solidFill>
                    <a:schemeClr val="accent1">
                      <a:shade val="88000"/>
                      <a:satMod val="110000"/>
                    </a:schemeClr>
                  </a:solidFill>
                  <a:prstDash val="solid"/>
                </a:ln>
                <a:solidFill>
                  <a:schemeClr val="tx2"/>
                </a:solidFill>
                <a:latin typeface="Futura PT Medium"/>
              </a:rPr>
              <a:t>Анализ проблем и выявление путей их решения</a:t>
            </a:r>
            <a:endParaRPr lang="ru-RU" sz="5400" b="1" dirty="0">
              <a:ln w="17780" cmpd="sng">
                <a:solidFill>
                  <a:srgbClr val="FFFFFF"/>
                </a:solidFill>
                <a:prstDash val="solid"/>
                <a:miter lim="800000"/>
              </a:ln>
              <a:solidFill>
                <a:schemeClr val="tx2"/>
              </a:solidFill>
              <a:effectLst>
                <a:outerShdw blurRad="50800" algn="tl" rotWithShape="0">
                  <a:srgbClr val="000000"/>
                </a:outerShdw>
              </a:effectLst>
            </a:endParaRPr>
          </a:p>
        </p:txBody>
      </p:sp>
      <p:pic>
        <p:nvPicPr>
          <p:cNvPr id="5" name="Picture 3" descr="C:\Users\Усачев\Desktop\300l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5637262"/>
            <a:ext cx="1835696" cy="12207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erver\обмен\Курносова\logo CS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44" y="142853"/>
            <a:ext cx="1000132" cy="10121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Таблица 7"/>
          <p:cNvGraphicFramePr>
            <a:graphicFrameLocks noGrp="1"/>
          </p:cNvGraphicFramePr>
          <p:nvPr>
            <p:extLst>
              <p:ext uri="{D42A27DB-BD31-4B8C-83A1-F6EECF244321}">
                <p14:modId xmlns:p14="http://schemas.microsoft.com/office/powerpoint/2010/main" val="2493629118"/>
              </p:ext>
            </p:extLst>
          </p:nvPr>
        </p:nvGraphicFramePr>
        <p:xfrm>
          <a:off x="539552" y="1124744"/>
          <a:ext cx="8247291" cy="2376264"/>
        </p:xfrm>
        <a:graphic>
          <a:graphicData uri="http://schemas.openxmlformats.org/drawingml/2006/table">
            <a:tbl>
              <a:tblPr firstRow="1" firstCol="1" bandRow="1">
                <a:tableStyleId>{5C22544A-7EE6-4342-B048-85BDC9FD1C3A}</a:tableStyleId>
              </a:tblPr>
              <a:tblGrid>
                <a:gridCol w="339588"/>
                <a:gridCol w="1904792"/>
                <a:gridCol w="3156220"/>
                <a:gridCol w="792088"/>
                <a:gridCol w="2054603"/>
              </a:tblGrid>
              <a:tr h="650577">
                <a:tc>
                  <a:txBody>
                    <a:bodyPr/>
                    <a:lstStyle/>
                    <a:p>
                      <a:pPr>
                        <a:spcAft>
                          <a:spcPts val="0"/>
                        </a:spcAft>
                      </a:pPr>
                      <a:r>
                        <a:rPr lang="ru-RU" sz="1200" dirty="0">
                          <a:effectLst/>
                          <a:latin typeface="Times New Roman" pitchFamily="18" charset="0"/>
                          <a:cs typeface="Times New Roman" pitchFamily="18" charset="0"/>
                        </a:rPr>
                        <a:t> № п/п</a:t>
                      </a:r>
                    </a:p>
                  </a:txBody>
                  <a:tcPr marL="27896" marR="27896" marT="0" marB="0"/>
                </a:tc>
                <a:tc>
                  <a:txBody>
                    <a:bodyPr/>
                    <a:lstStyle/>
                    <a:p>
                      <a:pPr>
                        <a:spcAft>
                          <a:spcPts val="0"/>
                        </a:spcAft>
                      </a:pPr>
                      <a:r>
                        <a:rPr lang="ru-RU" sz="1200" dirty="0">
                          <a:effectLst/>
                          <a:latin typeface="Times New Roman" pitchFamily="18" charset="0"/>
                          <a:cs typeface="Times New Roman" pitchFamily="18" charset="0"/>
                        </a:rPr>
                        <a:t>Выявленная проблема</a:t>
                      </a:r>
                    </a:p>
                  </a:txBody>
                  <a:tcPr marL="27896" marR="27896" marT="0" marB="0"/>
                </a:tc>
                <a:tc>
                  <a:txBody>
                    <a:bodyPr/>
                    <a:lstStyle/>
                    <a:p>
                      <a:pPr>
                        <a:spcAft>
                          <a:spcPts val="0"/>
                        </a:spcAft>
                      </a:pPr>
                      <a:r>
                        <a:rPr lang="ru-RU" sz="1200">
                          <a:effectLst/>
                          <a:latin typeface="Times New Roman" pitchFamily="18" charset="0"/>
                          <a:cs typeface="Times New Roman" pitchFamily="18" charset="0"/>
                        </a:rPr>
                        <a:t>Мероприятие</a:t>
                      </a:r>
                    </a:p>
                  </a:txBody>
                  <a:tcPr marL="27896" marR="27896" marT="0" marB="0"/>
                </a:tc>
                <a:tc>
                  <a:txBody>
                    <a:bodyPr/>
                    <a:lstStyle/>
                    <a:p>
                      <a:pPr>
                        <a:spcAft>
                          <a:spcPts val="0"/>
                        </a:spcAft>
                      </a:pPr>
                      <a:r>
                        <a:rPr lang="ru-RU" sz="1200">
                          <a:effectLst/>
                          <a:latin typeface="Times New Roman" pitchFamily="18" charset="0"/>
                          <a:cs typeface="Times New Roman" pitchFamily="18" charset="0"/>
                        </a:rPr>
                        <a:t>Срок реализации</a:t>
                      </a:r>
                    </a:p>
                  </a:txBody>
                  <a:tcPr marL="27896" marR="27896" marT="0" marB="0"/>
                </a:tc>
                <a:tc>
                  <a:txBody>
                    <a:bodyPr/>
                    <a:lstStyle/>
                    <a:p>
                      <a:pPr>
                        <a:spcAft>
                          <a:spcPts val="0"/>
                        </a:spcAft>
                      </a:pPr>
                      <a:r>
                        <a:rPr lang="ru-RU" sz="1200" dirty="0">
                          <a:effectLst/>
                          <a:latin typeface="Times New Roman" pitchFamily="18" charset="0"/>
                          <a:cs typeface="Times New Roman" pitchFamily="18" charset="0"/>
                        </a:rPr>
                        <a:t>Ответственный исполнитель</a:t>
                      </a:r>
                    </a:p>
                  </a:txBody>
                  <a:tcPr marL="27896" marR="27896" marT="0" marB="0"/>
                </a:tc>
              </a:tr>
              <a:tr h="1725687">
                <a:tc>
                  <a:txBody>
                    <a:bodyPr/>
                    <a:lstStyle/>
                    <a:p>
                      <a:pPr>
                        <a:spcAft>
                          <a:spcPts val="0"/>
                        </a:spcAft>
                      </a:pPr>
                      <a:r>
                        <a:rPr lang="ru-RU" sz="1200" dirty="0" smtClean="0">
                          <a:effectLst/>
                          <a:latin typeface="Times New Roman" pitchFamily="18" charset="0"/>
                          <a:cs typeface="Times New Roman" pitchFamily="18" charset="0"/>
                        </a:rPr>
                        <a:t>9</a:t>
                      </a:r>
                      <a:endParaRPr lang="ru-RU" sz="1200" dirty="0">
                        <a:effectLst/>
                        <a:latin typeface="Times New Roman" pitchFamily="18" charset="0"/>
                        <a:cs typeface="Times New Roman" pitchFamily="18" charset="0"/>
                      </a:endParaRPr>
                    </a:p>
                  </a:txBody>
                  <a:tcPr marL="27896" marR="27896" marT="0" marB="0"/>
                </a:tc>
                <a:tc>
                  <a:txBody>
                    <a:bodyPr/>
                    <a:lstStyle/>
                    <a:p>
                      <a:r>
                        <a:rPr lang="ru-RU" sz="1200" b="1" dirty="0" smtClean="0">
                          <a:latin typeface="Times New Roman" pitchFamily="18" charset="0"/>
                          <a:cs typeface="Times New Roman" pitchFamily="18" charset="0"/>
                        </a:rPr>
                        <a:t>Потеря времени на перепечатывание перечня при ошибке, или неправильном подписании со стороны получателя</a:t>
                      </a:r>
                    </a:p>
                    <a:p>
                      <a:pPr marL="36000">
                        <a:buNone/>
                      </a:pPr>
                      <a:endParaRPr lang="ru-RU" sz="1200" b="1" dirty="0">
                        <a:latin typeface="Times New Roman" pitchFamily="18" charset="0"/>
                        <a:cs typeface="Times New Roman" pitchFamily="18" charset="0"/>
                      </a:endParaRPr>
                    </a:p>
                  </a:txBody>
                  <a:tcPr marL="27896" marR="27896" marT="0" marB="0"/>
                </a:tc>
                <a:tc>
                  <a:txBody>
                    <a:bodyPr/>
                    <a:lstStyle/>
                    <a:p>
                      <a:pPr marL="342900" lvl="0" indent="-342900">
                        <a:lnSpc>
                          <a:spcPct val="115000"/>
                        </a:lnSpc>
                        <a:spcAft>
                          <a:spcPts val="0"/>
                        </a:spcAft>
                        <a:buFont typeface="+mj-lt"/>
                        <a:buAutoNum type="arabicPeriod"/>
                      </a:pPr>
                      <a:r>
                        <a:rPr lang="ru-RU" sz="1200" dirty="0" smtClean="0">
                          <a:effectLst/>
                          <a:latin typeface="Times New Roman" pitchFamily="18" charset="0"/>
                          <a:ea typeface="Calibri"/>
                          <a:cs typeface="Times New Roman" pitchFamily="18" charset="0"/>
                        </a:rPr>
                        <a:t>Предоставление</a:t>
                      </a:r>
                      <a:r>
                        <a:rPr lang="ru-RU" sz="1200" baseline="0" dirty="0" smtClean="0">
                          <a:effectLst/>
                          <a:latin typeface="Times New Roman" pitchFamily="18" charset="0"/>
                          <a:ea typeface="Calibri"/>
                          <a:cs typeface="Times New Roman" pitchFamily="18" charset="0"/>
                        </a:rPr>
                        <a:t> перечней услуг с табелями посещаемости, пакетом расчета дохода для исключения вопросов от получателей</a:t>
                      </a:r>
                    </a:p>
                    <a:p>
                      <a:pPr marL="342900" lvl="0" indent="-342900">
                        <a:lnSpc>
                          <a:spcPct val="115000"/>
                        </a:lnSpc>
                        <a:spcAft>
                          <a:spcPts val="0"/>
                        </a:spcAft>
                        <a:buFont typeface="+mj-lt"/>
                        <a:buAutoNum type="arabicPeriod"/>
                      </a:pPr>
                      <a:r>
                        <a:rPr lang="ru-RU" sz="1200" baseline="0" dirty="0" smtClean="0">
                          <a:effectLst/>
                          <a:latin typeface="Times New Roman" pitchFamily="18" charset="0"/>
                          <a:ea typeface="Calibri"/>
                          <a:cs typeface="Times New Roman" pitchFamily="18" charset="0"/>
                        </a:rPr>
                        <a:t>Пометка места подписи и постановка подписи специалистом и заведующим пред тем, как отдать получателю</a:t>
                      </a:r>
                      <a:endParaRPr lang="ru-RU" sz="1200" dirty="0">
                        <a:effectLst/>
                        <a:latin typeface="Times New Roman" pitchFamily="18" charset="0"/>
                        <a:ea typeface="Calibri"/>
                        <a:cs typeface="Times New Roman" pitchFamily="18" charset="0"/>
                      </a:endParaRPr>
                    </a:p>
                  </a:txBody>
                  <a:tcPr marL="27896" marR="27896" marT="0" marB="0"/>
                </a:tc>
                <a:tc>
                  <a:txBody>
                    <a:bodyPr/>
                    <a:lstStyle/>
                    <a:p>
                      <a:pPr>
                        <a:lnSpc>
                          <a:spcPct val="115000"/>
                        </a:lnSpc>
                        <a:spcAft>
                          <a:spcPts val="0"/>
                        </a:spcAft>
                      </a:pPr>
                      <a:r>
                        <a:rPr lang="ru-RU" sz="1200" dirty="0" smtClean="0">
                          <a:effectLst/>
                          <a:latin typeface="Times New Roman" pitchFamily="18" charset="0"/>
                          <a:ea typeface="Calibri"/>
                          <a:cs typeface="Times New Roman" pitchFamily="18" charset="0"/>
                        </a:rPr>
                        <a:t>до</a:t>
                      </a:r>
                      <a:r>
                        <a:rPr lang="ru-RU" sz="1200" baseline="0" dirty="0" smtClean="0">
                          <a:effectLst/>
                          <a:latin typeface="Times New Roman" pitchFamily="18" charset="0"/>
                          <a:ea typeface="Calibri"/>
                          <a:cs typeface="Times New Roman" pitchFamily="18" charset="0"/>
                        </a:rPr>
                        <a:t> 20.09.2022, затем постоянно</a:t>
                      </a:r>
                      <a:endParaRPr lang="ru-RU" sz="1200" dirty="0">
                        <a:effectLst/>
                        <a:latin typeface="Times New Roman" pitchFamily="18" charset="0"/>
                        <a:ea typeface="Calibri"/>
                        <a:cs typeface="Times New Roman" pitchFamily="18" charset="0"/>
                      </a:endParaRPr>
                    </a:p>
                  </a:txBody>
                  <a:tcPr marL="27896" marR="27896" marT="0" marB="0"/>
                </a:tc>
                <a:tc>
                  <a:txBody>
                    <a:bodyPr/>
                    <a:lstStyle/>
                    <a:p>
                      <a:pPr marL="36000" marR="0" lvl="0" indent="0" algn="l" defTabSz="914400" rtl="0" eaLnBrk="1" fontAlgn="auto" latinLnBrk="0" hangingPunct="1">
                        <a:lnSpc>
                          <a:spcPct val="115000"/>
                        </a:lnSpc>
                        <a:spcBef>
                          <a:spcPts val="0"/>
                        </a:spcBef>
                        <a:spcAft>
                          <a:spcPts val="0"/>
                        </a:spcAft>
                        <a:buClrTx/>
                        <a:buSzTx/>
                        <a:buFont typeface="+mj-lt"/>
                        <a:buNone/>
                        <a:tabLst>
                          <a:tab pos="152400" algn="l"/>
                        </a:tabLst>
                        <a:defRPr/>
                      </a:pPr>
                      <a:r>
                        <a:rPr lang="ru-RU" sz="1200" baseline="0" dirty="0" smtClean="0">
                          <a:effectLst/>
                          <a:latin typeface="Times New Roman" pitchFamily="18" charset="0"/>
                          <a:ea typeface="Calibri"/>
                          <a:cs typeface="Times New Roman" pitchFamily="18" charset="0"/>
                        </a:rPr>
                        <a:t>Специалист по социальной работе </a:t>
                      </a:r>
                      <a:r>
                        <a:rPr lang="ru-RU" sz="1200" baseline="0" dirty="0" err="1" smtClean="0">
                          <a:effectLst/>
                          <a:latin typeface="Times New Roman" pitchFamily="18" charset="0"/>
                          <a:ea typeface="Calibri"/>
                          <a:cs typeface="Times New Roman" pitchFamily="18" charset="0"/>
                        </a:rPr>
                        <a:t>Отт</a:t>
                      </a:r>
                      <a:r>
                        <a:rPr lang="ru-RU" sz="1200" baseline="0" dirty="0" smtClean="0">
                          <a:effectLst/>
                          <a:latin typeface="Times New Roman" pitchFamily="18" charset="0"/>
                          <a:ea typeface="Calibri"/>
                          <a:cs typeface="Times New Roman" pitchFamily="18" charset="0"/>
                        </a:rPr>
                        <a:t> Л.И.</a:t>
                      </a:r>
                    </a:p>
                    <a:p>
                      <a:pPr marL="36000" marR="0" lvl="0" indent="0" algn="l" defTabSz="914400" rtl="0" eaLnBrk="1" fontAlgn="auto" latinLnBrk="0" hangingPunct="1">
                        <a:lnSpc>
                          <a:spcPct val="115000"/>
                        </a:lnSpc>
                        <a:spcBef>
                          <a:spcPts val="0"/>
                        </a:spcBef>
                        <a:spcAft>
                          <a:spcPts val="0"/>
                        </a:spcAft>
                        <a:buClrTx/>
                        <a:buSzTx/>
                        <a:buFont typeface="+mj-lt"/>
                        <a:buNone/>
                        <a:tabLst>
                          <a:tab pos="152400" algn="l"/>
                        </a:tabLst>
                        <a:defRPr/>
                      </a:pPr>
                      <a:r>
                        <a:rPr lang="ru-RU" sz="1200" baseline="0" dirty="0" smtClean="0">
                          <a:effectLst/>
                          <a:latin typeface="Times New Roman" pitchFamily="18" charset="0"/>
                          <a:ea typeface="Calibri"/>
                          <a:cs typeface="Times New Roman" pitchFamily="18" charset="0"/>
                        </a:rPr>
                        <a:t>Заведующий </a:t>
                      </a:r>
                      <a:r>
                        <a:rPr lang="ru-RU" sz="1200" baseline="0" dirty="0" err="1" smtClean="0">
                          <a:effectLst/>
                          <a:latin typeface="Times New Roman" pitchFamily="18" charset="0"/>
                          <a:ea typeface="Calibri"/>
                          <a:cs typeface="Times New Roman" pitchFamily="18" charset="0"/>
                        </a:rPr>
                        <a:t>отеделением</a:t>
                      </a:r>
                      <a:r>
                        <a:rPr lang="ru-RU" sz="1200" baseline="0" dirty="0" smtClean="0">
                          <a:effectLst/>
                          <a:latin typeface="Times New Roman" pitchFamily="18" charset="0"/>
                          <a:ea typeface="Calibri"/>
                          <a:cs typeface="Times New Roman" pitchFamily="18" charset="0"/>
                        </a:rPr>
                        <a:t> </a:t>
                      </a:r>
                      <a:r>
                        <a:rPr lang="ru-RU" sz="1200" baseline="0" dirty="0" err="1" smtClean="0">
                          <a:effectLst/>
                          <a:latin typeface="Times New Roman" pitchFamily="18" charset="0"/>
                          <a:ea typeface="Calibri"/>
                          <a:cs typeface="Times New Roman" pitchFamily="18" charset="0"/>
                        </a:rPr>
                        <a:t>Пинясова</a:t>
                      </a:r>
                      <a:r>
                        <a:rPr lang="ru-RU" sz="1200" baseline="0" dirty="0" smtClean="0">
                          <a:effectLst/>
                          <a:latin typeface="Times New Roman" pitchFamily="18" charset="0"/>
                          <a:ea typeface="Calibri"/>
                          <a:cs typeface="Times New Roman" pitchFamily="18" charset="0"/>
                        </a:rPr>
                        <a:t> С.Н.</a:t>
                      </a:r>
                      <a:endParaRPr lang="ru-RU" sz="1200" baseline="0" dirty="0">
                        <a:effectLst/>
                        <a:latin typeface="Times New Roman" pitchFamily="18" charset="0"/>
                        <a:ea typeface="Calibri"/>
                        <a:cs typeface="Times New Roman" pitchFamily="18" charset="0"/>
                      </a:endParaRPr>
                    </a:p>
                  </a:txBody>
                  <a:tcPr marL="27896" marR="27896" marT="0" marB="0"/>
                </a:tc>
              </a:tr>
            </a:tbl>
          </a:graphicData>
        </a:graphic>
      </p:graphicFrame>
    </p:spTree>
    <p:extLst>
      <p:ext uri="{BB962C8B-B14F-4D97-AF65-F5344CB8AC3E}">
        <p14:creationId xmlns:p14="http://schemas.microsoft.com/office/powerpoint/2010/main" val="3555538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60849"/>
            <a:ext cx="9361040" cy="461665"/>
          </a:xfrm>
          <a:prstGeom prst="rect">
            <a:avLst/>
          </a:prstGeom>
          <a:noFill/>
        </p:spPr>
        <p:txBody>
          <a:bodyPr wrap="square" lIns="91440" tIns="45720" rIns="91440" bIns="45720">
            <a:spAutoFit/>
          </a:bodyPr>
          <a:lstStyle/>
          <a:p>
            <a:pPr algn="ctr"/>
            <a:r>
              <a:rPr lang="ru-RU" sz="2400" b="1" dirty="0" smtClean="0">
                <a:ln w="10541" cmpd="sng">
                  <a:solidFill>
                    <a:schemeClr val="accent1">
                      <a:shade val="88000"/>
                      <a:satMod val="110000"/>
                    </a:schemeClr>
                  </a:solidFill>
                  <a:prstDash val="solid"/>
                </a:ln>
                <a:solidFill>
                  <a:schemeClr val="tx2"/>
                </a:solidFill>
                <a:latin typeface="Futura PT Medium"/>
              </a:rPr>
              <a:t>Итоговая карта </a:t>
            </a:r>
            <a:r>
              <a:rPr lang="ru-RU" sz="2400" b="1" dirty="0">
                <a:ln w="10541" cmpd="sng">
                  <a:solidFill>
                    <a:schemeClr val="accent1">
                      <a:shade val="88000"/>
                      <a:satMod val="110000"/>
                    </a:schemeClr>
                  </a:solidFill>
                  <a:prstDash val="solid"/>
                </a:ln>
                <a:solidFill>
                  <a:schemeClr val="tx2"/>
                </a:solidFill>
                <a:latin typeface="Futura PT Medium"/>
              </a:rPr>
              <a:t>процесса</a:t>
            </a:r>
          </a:p>
        </p:txBody>
      </p:sp>
      <p:pic>
        <p:nvPicPr>
          <p:cNvPr id="5" name="Picture 3" descr="C:\Users\Усачев\Desktop\300l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6845" y="5529890"/>
            <a:ext cx="1997157" cy="132810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server\обмен\Курносова\logo CS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661" y="104239"/>
            <a:ext cx="1000132" cy="1012167"/>
          </a:xfrm>
          <a:prstGeom prst="rect">
            <a:avLst/>
          </a:prstGeom>
          <a:noFill/>
          <a:extLst>
            <a:ext uri="{909E8E84-426E-40DD-AFC4-6F175D3DCCD1}">
              <a14:hiddenFill xmlns:a14="http://schemas.microsoft.com/office/drawing/2010/main">
                <a:solidFill>
                  <a:srgbClr val="FFFFFF"/>
                </a:solidFill>
              </a14:hiddenFill>
            </a:ext>
          </a:extLst>
        </p:spPr>
      </p:pic>
      <p:sp>
        <p:nvSpPr>
          <p:cNvPr id="12" name="Блок-схема: процесс 11"/>
          <p:cNvSpPr/>
          <p:nvPr/>
        </p:nvSpPr>
        <p:spPr>
          <a:xfrm>
            <a:off x="18409" y="1135344"/>
            <a:ext cx="1841500" cy="741844"/>
          </a:xfrm>
          <a:prstGeom prst="flowChartProcess">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ru-RU" sz="1100" dirty="0" smtClean="0"/>
              <a:t>Заведующий отделением</a:t>
            </a:r>
            <a:endParaRPr lang="ru-RU" sz="1100" dirty="0"/>
          </a:p>
        </p:txBody>
      </p:sp>
      <p:sp>
        <p:nvSpPr>
          <p:cNvPr id="13" name="Блок-схема: процесс 12"/>
          <p:cNvSpPr/>
          <p:nvPr/>
        </p:nvSpPr>
        <p:spPr>
          <a:xfrm>
            <a:off x="113891" y="2680382"/>
            <a:ext cx="1841500" cy="726378"/>
          </a:xfrm>
          <a:prstGeom prst="flowChartProcess">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ru-RU" sz="1100" b="1" dirty="0" smtClean="0"/>
              <a:t>Специалист по социальной работе</a:t>
            </a:r>
            <a:endParaRPr lang="ru-RU" sz="1100" b="1" dirty="0"/>
          </a:p>
        </p:txBody>
      </p:sp>
      <p:sp>
        <p:nvSpPr>
          <p:cNvPr id="16" name="Блок-схема: процесс 15"/>
          <p:cNvSpPr/>
          <p:nvPr/>
        </p:nvSpPr>
        <p:spPr>
          <a:xfrm>
            <a:off x="118661" y="5172139"/>
            <a:ext cx="1841500" cy="1353205"/>
          </a:xfrm>
          <a:prstGeom prst="flowChartProcess">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ru-RU" sz="1100" b="1" dirty="0" smtClean="0"/>
              <a:t>ПРОФИЛЬНЫЕ СПЕЦИАЛИСТЫ </a:t>
            </a:r>
          </a:p>
          <a:p>
            <a:pPr algn="l"/>
            <a:r>
              <a:rPr lang="ru-RU" sz="1100" b="1" dirty="0" smtClean="0"/>
              <a:t>Инструктор по труду, </a:t>
            </a:r>
            <a:r>
              <a:rPr lang="ru-RU" sz="1100" b="1" dirty="0" err="1" smtClean="0"/>
              <a:t>реабилитолог</a:t>
            </a:r>
            <a:r>
              <a:rPr lang="ru-RU" sz="1100" b="1" dirty="0" smtClean="0"/>
              <a:t>, психолог, инструктор по физической культуре, медицинская сестра, механик</a:t>
            </a:r>
            <a:endParaRPr lang="ru-RU" sz="1100" b="1" dirty="0"/>
          </a:p>
        </p:txBody>
      </p:sp>
      <p:sp>
        <p:nvSpPr>
          <p:cNvPr id="17" name="Блок-схема: процесс 16"/>
          <p:cNvSpPr/>
          <p:nvPr/>
        </p:nvSpPr>
        <p:spPr>
          <a:xfrm>
            <a:off x="113891" y="3953510"/>
            <a:ext cx="1827828" cy="720080"/>
          </a:xfrm>
          <a:prstGeom prst="flowChartProcess">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ru-RU" sz="1100" b="1" dirty="0" smtClean="0"/>
              <a:t>Бухгалтер-материалист</a:t>
            </a:r>
            <a:endParaRPr lang="ru-RU" sz="1100" b="1" dirty="0"/>
          </a:p>
        </p:txBody>
      </p:sp>
      <p:sp>
        <p:nvSpPr>
          <p:cNvPr id="29" name="Блок-схема: процесс 28"/>
          <p:cNvSpPr/>
          <p:nvPr/>
        </p:nvSpPr>
        <p:spPr>
          <a:xfrm>
            <a:off x="2081173" y="1768027"/>
            <a:ext cx="1406313" cy="1472878"/>
          </a:xfrm>
          <a:prstGeom prst="flowChartProcess">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ru-RU" sz="1100" b="1" dirty="0" smtClean="0"/>
              <a:t>Внесение информации ежедневной  посещаемости в </a:t>
            </a:r>
            <a:r>
              <a:rPr lang="ru-RU" sz="1100" b="1" dirty="0" err="1" smtClean="0"/>
              <a:t>эксель</a:t>
            </a:r>
            <a:r>
              <a:rPr lang="ru-RU" sz="1100" b="1" dirty="0" smtClean="0"/>
              <a:t> таблицу для автора счета стоимости питания 8 мин</a:t>
            </a:r>
            <a:endParaRPr lang="ru-RU" sz="1100" b="1" dirty="0"/>
          </a:p>
        </p:txBody>
      </p:sp>
      <p:sp>
        <p:nvSpPr>
          <p:cNvPr id="30" name="Блок-схема: процесс 29"/>
          <p:cNvSpPr/>
          <p:nvPr/>
        </p:nvSpPr>
        <p:spPr>
          <a:xfrm>
            <a:off x="2042230" y="3320095"/>
            <a:ext cx="1567713" cy="1266829"/>
          </a:xfrm>
          <a:prstGeom prst="flowChartProcess">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ru-RU" sz="1100" b="1" dirty="0" smtClean="0"/>
              <a:t>Заполнение информации о стоимости питания в </a:t>
            </a:r>
            <a:r>
              <a:rPr lang="ru-RU" sz="1100" b="1" dirty="0" err="1" smtClean="0"/>
              <a:t>эксель</a:t>
            </a:r>
            <a:r>
              <a:rPr lang="ru-RU" sz="1100" b="1" dirty="0" smtClean="0"/>
              <a:t> таблице за последний день сезона </a:t>
            </a:r>
          </a:p>
          <a:p>
            <a:pPr algn="l"/>
            <a:r>
              <a:rPr lang="ru-RU" sz="1100" b="1" dirty="0" smtClean="0"/>
              <a:t>4 мин</a:t>
            </a:r>
            <a:endParaRPr lang="ru-RU" sz="1100" b="1" dirty="0"/>
          </a:p>
        </p:txBody>
      </p:sp>
      <p:sp>
        <p:nvSpPr>
          <p:cNvPr id="38" name="Блок-схема: процесс 37"/>
          <p:cNvSpPr/>
          <p:nvPr/>
        </p:nvSpPr>
        <p:spPr>
          <a:xfrm>
            <a:off x="2108630" y="4712024"/>
            <a:ext cx="1813317" cy="1957336"/>
          </a:xfrm>
          <a:prstGeom prst="flowChartProcess">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ru-RU" b="1" dirty="0" smtClean="0"/>
              <a:t>Внесение данных о последнем дне посещения в </a:t>
            </a:r>
            <a:r>
              <a:rPr lang="ru-RU" b="1" dirty="0" err="1" smtClean="0"/>
              <a:t>гугл</a:t>
            </a:r>
            <a:r>
              <a:rPr lang="ru-RU" b="1" dirty="0" smtClean="0"/>
              <a:t> формы и сообщение зав отделением в чате в Телеграмм </a:t>
            </a:r>
          </a:p>
          <a:p>
            <a:pPr algn="l"/>
            <a:r>
              <a:rPr lang="ru-RU" b="1" dirty="0" smtClean="0"/>
              <a:t>2 мин на  получателя</a:t>
            </a:r>
            <a:endParaRPr lang="ru-RU" sz="1100" b="1" dirty="0" smtClean="0"/>
          </a:p>
        </p:txBody>
      </p:sp>
      <p:sp>
        <p:nvSpPr>
          <p:cNvPr id="63" name="Блок-схема: процесс 62"/>
          <p:cNvSpPr/>
          <p:nvPr/>
        </p:nvSpPr>
        <p:spPr>
          <a:xfrm>
            <a:off x="3921947" y="866460"/>
            <a:ext cx="1010093" cy="2177111"/>
          </a:xfrm>
          <a:prstGeom prst="flowChartProcess">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ru-RU" dirty="0" smtClean="0"/>
              <a:t>Проверка данных по </a:t>
            </a:r>
            <a:r>
              <a:rPr lang="ru-RU" dirty="0" err="1" smtClean="0"/>
              <a:t>гугл</a:t>
            </a:r>
            <a:r>
              <a:rPr lang="ru-RU" dirty="0" smtClean="0"/>
              <a:t> формам, подсчет количества услуг сверх нормы </a:t>
            </a:r>
          </a:p>
          <a:p>
            <a:pPr algn="l"/>
            <a:r>
              <a:rPr lang="ru-RU" dirty="0" smtClean="0"/>
              <a:t>9-14 мин на 1 получателя </a:t>
            </a:r>
            <a:endParaRPr lang="ru-RU" sz="1100" dirty="0"/>
          </a:p>
        </p:txBody>
      </p:sp>
      <p:sp>
        <p:nvSpPr>
          <p:cNvPr id="96" name="Блок-схема: процесс 95"/>
          <p:cNvSpPr/>
          <p:nvPr/>
        </p:nvSpPr>
        <p:spPr>
          <a:xfrm>
            <a:off x="5184433" y="874799"/>
            <a:ext cx="966118" cy="2168771"/>
          </a:xfrm>
          <a:prstGeom prst="flowChartProcess">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ru-RU" dirty="0" smtClean="0"/>
              <a:t>Расчет стоимости оказанных услуг по перечню 4 мин</a:t>
            </a:r>
            <a:endParaRPr lang="ru-RU" sz="1100" dirty="0"/>
          </a:p>
        </p:txBody>
      </p:sp>
      <p:sp>
        <p:nvSpPr>
          <p:cNvPr id="101" name="Блок-схема: процесс 100"/>
          <p:cNvSpPr/>
          <p:nvPr/>
        </p:nvSpPr>
        <p:spPr>
          <a:xfrm>
            <a:off x="6428790" y="874799"/>
            <a:ext cx="951521" cy="2168772"/>
          </a:xfrm>
          <a:prstGeom prst="flowChartProcess">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ru-RU" dirty="0" smtClean="0"/>
              <a:t>Распечатка перечней  6 мин</a:t>
            </a:r>
            <a:endParaRPr lang="ru-RU" sz="1100" dirty="0"/>
          </a:p>
        </p:txBody>
      </p:sp>
      <p:sp>
        <p:nvSpPr>
          <p:cNvPr id="102" name="Блок-схема: процесс 101"/>
          <p:cNvSpPr/>
          <p:nvPr/>
        </p:nvSpPr>
        <p:spPr>
          <a:xfrm>
            <a:off x="7574818" y="874798"/>
            <a:ext cx="1229763" cy="2168771"/>
          </a:xfrm>
          <a:prstGeom prst="flowChartProcess">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ru-RU" dirty="0" smtClean="0"/>
              <a:t>Подписание перечней получателями услуг  мин 4 мин </a:t>
            </a:r>
            <a:endParaRPr lang="ru-RU" sz="1100" dirty="0"/>
          </a:p>
        </p:txBody>
      </p:sp>
      <p:sp>
        <p:nvSpPr>
          <p:cNvPr id="107" name="Блок-схема: процесс 106"/>
          <p:cNvSpPr/>
          <p:nvPr/>
        </p:nvSpPr>
        <p:spPr>
          <a:xfrm>
            <a:off x="4615280" y="3635274"/>
            <a:ext cx="2741929" cy="1356551"/>
          </a:xfrm>
          <a:prstGeom prst="flowChartProcess">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ru-RU" sz="2400" dirty="0" smtClean="0"/>
              <a:t> мин время на 1 получателя  37 мин мах 42 мин</a:t>
            </a:r>
            <a:endParaRPr lang="ru-RU" sz="2400" dirty="0"/>
          </a:p>
        </p:txBody>
      </p:sp>
    </p:spTree>
    <p:extLst>
      <p:ext uri="{BB962C8B-B14F-4D97-AF65-F5344CB8AC3E}">
        <p14:creationId xmlns:p14="http://schemas.microsoft.com/office/powerpoint/2010/main" val="2610450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7040" y="280678"/>
            <a:ext cx="9361040" cy="577850"/>
          </a:xfrm>
          <a:prstGeom prst="rect">
            <a:avLst/>
          </a:prstGeom>
          <a:noFill/>
        </p:spPr>
        <p:txBody>
          <a:bodyPr wrap="square" lIns="91440" tIns="45720" rIns="91440" bIns="45720">
            <a:spAutoFit/>
          </a:bodyPr>
          <a:lstStyle/>
          <a:p>
            <a:pPr algn="ctr">
              <a:lnSpc>
                <a:spcPct val="150000"/>
              </a:lnSpc>
            </a:pPr>
            <a:r>
              <a:rPr lang="ru-RU" sz="2400" b="1" dirty="0" smtClean="0">
                <a:ln w="10541" cmpd="sng">
                  <a:solidFill>
                    <a:schemeClr val="accent1">
                      <a:shade val="88000"/>
                      <a:satMod val="110000"/>
                    </a:schemeClr>
                  </a:solidFill>
                  <a:prstDash val="solid"/>
                </a:ln>
                <a:solidFill>
                  <a:srgbClr val="C00000"/>
                </a:solidFill>
                <a:latin typeface="Futura PT Medium"/>
              </a:rPr>
              <a:t>          Образцы документов</a:t>
            </a:r>
            <a:endParaRPr lang="ru-RU" sz="2400" b="1" dirty="0" smtClean="0">
              <a:ln w="10541" cmpd="sng">
                <a:solidFill>
                  <a:schemeClr val="accent1">
                    <a:shade val="88000"/>
                    <a:satMod val="110000"/>
                  </a:schemeClr>
                </a:solidFill>
                <a:prstDash val="solid"/>
              </a:ln>
              <a:solidFill>
                <a:schemeClr val="tx2"/>
              </a:solidFill>
              <a:latin typeface="Futura PT Medium"/>
            </a:endParaRPr>
          </a:p>
        </p:txBody>
      </p:sp>
      <p:pic>
        <p:nvPicPr>
          <p:cNvPr id="5" name="Picture 3" descr="C:\Users\Усачев\Desktop\300l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6843" y="5529889"/>
            <a:ext cx="1997157" cy="132810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erver\обмен\Курносова\logo CS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6" y="0"/>
            <a:ext cx="1308760" cy="12941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049" t="8845" r="19574" b="3253"/>
          <a:stretch/>
        </p:blipFill>
        <p:spPr bwMode="auto">
          <a:xfrm>
            <a:off x="-14883" y="912563"/>
            <a:ext cx="5450980" cy="4028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7106" t="9159" r="54847" b="7866"/>
          <a:stretch/>
        </p:blipFill>
        <p:spPr bwMode="auto">
          <a:xfrm>
            <a:off x="5490658" y="858528"/>
            <a:ext cx="3312369" cy="5179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3654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4" y="2428870"/>
            <a:ext cx="7174361" cy="1323439"/>
          </a:xfrm>
        </p:spPr>
        <p:txBody>
          <a:bodyPr/>
          <a:lstStyle/>
          <a:p>
            <a:r>
              <a:rPr sz="4000" b="1" smtClean="0">
                <a:ln w="10541" cmpd="sng">
                  <a:solidFill>
                    <a:schemeClr val="accent1">
                      <a:shade val="88000"/>
                      <a:satMod val="110000"/>
                    </a:schemeClr>
                  </a:solidFill>
                  <a:prstDash val="solid"/>
                </a:ln>
                <a:solidFill>
                  <a:schemeClr val="tx2"/>
                </a:solidFill>
                <a:latin typeface="Futura PT Medium"/>
              </a:rPr>
              <a:t>Спасибо за внимание !</a:t>
            </a:r>
            <a:r>
              <a:rPr sz="8000" b="1" smtClean="0">
                <a:ln w="17780" cmpd="sng">
                  <a:solidFill>
                    <a:srgbClr val="FFFFFF"/>
                  </a:solidFill>
                  <a:prstDash val="solid"/>
                  <a:miter lim="800000"/>
                </a:ln>
                <a:solidFill>
                  <a:schemeClr val="tx2"/>
                </a:solidFill>
                <a:effectLst>
                  <a:outerShdw blurRad="50800" algn="tl" rotWithShape="0">
                    <a:srgbClr val="000000"/>
                  </a:outerShdw>
                </a:effectLst>
              </a:rPr>
              <a:t/>
            </a:r>
            <a:br>
              <a:rPr sz="8000" b="1" smtClean="0">
                <a:ln w="17780" cmpd="sng">
                  <a:solidFill>
                    <a:srgbClr val="FFFFFF"/>
                  </a:solidFill>
                  <a:prstDash val="solid"/>
                  <a:miter lim="800000"/>
                </a:ln>
                <a:solidFill>
                  <a:schemeClr val="tx2"/>
                </a:solidFill>
                <a:effectLst>
                  <a:outerShdw blurRad="50800" algn="tl" rotWithShape="0">
                    <a:srgbClr val="000000"/>
                  </a:outerShdw>
                </a:effectLst>
              </a:rPr>
            </a:br>
            <a:endParaRPr lang="ru-RU" sz="4000" dirty="0">
              <a:solidFill>
                <a:schemeClr val="tx1"/>
              </a:solidFill>
            </a:endParaRPr>
          </a:p>
        </p:txBody>
      </p:sp>
      <p:sp>
        <p:nvSpPr>
          <p:cNvPr id="6" name="Прямоугольник 5"/>
          <p:cNvSpPr/>
          <p:nvPr/>
        </p:nvSpPr>
        <p:spPr bwMode="auto">
          <a:xfrm>
            <a:off x="571472" y="1"/>
            <a:ext cx="2214578" cy="185738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pic>
        <p:nvPicPr>
          <p:cNvPr id="4" name="Picture 2" descr="\\server\обмен\Курносова\logo CS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5852" y="214290"/>
            <a:ext cx="1000132" cy="10121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19938"/>
            <a:ext cx="639122" cy="1065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4328696"/>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Усачев\Desktop\300l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4524" y="5643577"/>
            <a:ext cx="1785918" cy="121442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006539" y="32210"/>
            <a:ext cx="5500726" cy="646331"/>
          </a:xfrm>
          <a:prstGeom prst="rect">
            <a:avLst/>
          </a:prstGeom>
          <a:noFill/>
        </p:spPr>
        <p:txBody>
          <a:bodyPr wrap="square" lIns="91440" tIns="45720" rIns="91440" bIns="45720">
            <a:spAutoFit/>
          </a:bodyPr>
          <a:lstStyle/>
          <a:p>
            <a:pPr algn="ctr">
              <a:lnSpc>
                <a:spcPct val="150000"/>
              </a:lnSpc>
            </a:pPr>
            <a:r>
              <a:rPr lang="ru-RU" sz="2400" b="1" dirty="0" smtClean="0">
                <a:ln w="10541" cmpd="sng">
                  <a:solidFill>
                    <a:schemeClr val="accent1">
                      <a:shade val="88000"/>
                      <a:satMod val="110000"/>
                    </a:schemeClr>
                  </a:solidFill>
                  <a:prstDash val="solid"/>
                </a:ln>
                <a:solidFill>
                  <a:schemeClr val="tx2">
                    <a:lumMod val="75000"/>
                  </a:schemeClr>
                </a:solidFill>
                <a:latin typeface="Futura PT Medium"/>
              </a:rPr>
              <a:t>Паспорт проекта</a:t>
            </a:r>
            <a:endParaRPr lang="ru-RU" sz="5400" b="1" cap="none" spc="0" dirty="0">
              <a:ln w="17780" cmpd="sng">
                <a:solidFill>
                  <a:srgbClr val="FFFFFF"/>
                </a:solidFill>
                <a:prstDash val="solid"/>
                <a:miter lim="800000"/>
              </a:ln>
              <a:solidFill>
                <a:schemeClr val="tx2">
                  <a:lumMod val="75000"/>
                </a:schemeClr>
              </a:solidFill>
              <a:effectLst>
                <a:outerShdw blurRad="50800" algn="tl" rotWithShape="0">
                  <a:srgbClr val="000000"/>
                </a:outerShdw>
              </a:effectLst>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174" t="22413" r="21846" b="16379"/>
          <a:stretch/>
        </p:blipFill>
        <p:spPr bwMode="auto">
          <a:xfrm>
            <a:off x="260056" y="620687"/>
            <a:ext cx="8807405" cy="563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server\обмен\Курносова\logo CS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996" y="114604"/>
            <a:ext cx="1000132" cy="101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770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Усачев\Desktop\300l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6845" y="5529890"/>
            <a:ext cx="1997157" cy="132810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57158" y="1571613"/>
            <a:ext cx="8280920" cy="2246769"/>
          </a:xfrm>
          <a:prstGeom prst="rect">
            <a:avLst/>
          </a:prstGeom>
        </p:spPr>
        <p:txBody>
          <a:bodyPr wrap="square">
            <a:spAutoFit/>
          </a:bodyPr>
          <a:lstStyle/>
          <a:p>
            <a:r>
              <a:rPr lang="ru-RU" sz="2000" b="1" u="sng" dirty="0">
                <a:solidFill>
                  <a:schemeClr val="tx2"/>
                </a:solidFill>
              </a:rPr>
              <a:t>Процесс:</a:t>
            </a:r>
            <a:r>
              <a:rPr lang="ru-RU" sz="2000" b="1" dirty="0">
                <a:solidFill>
                  <a:schemeClr val="tx2"/>
                </a:solidFill>
              </a:rPr>
              <a:t> </a:t>
            </a:r>
            <a:r>
              <a:rPr lang="ru-RU" sz="2000" dirty="0"/>
              <a:t>Оптимизация процесса подготовки перечня оказанных социальных услуг в полустационарной форме в Муниципальном бюджетном учреждении «Центр социального обслуживания</a:t>
            </a:r>
            <a:r>
              <a:rPr lang="ru-RU" sz="2000" dirty="0" smtClean="0"/>
              <a:t>»</a:t>
            </a:r>
          </a:p>
          <a:p>
            <a:r>
              <a:rPr lang="ru-RU" sz="2000" b="1" u="sng" dirty="0" smtClean="0">
                <a:solidFill>
                  <a:schemeClr val="tx2"/>
                </a:solidFill>
              </a:rPr>
              <a:t>Границы </a:t>
            </a:r>
            <a:r>
              <a:rPr lang="ru-RU" sz="2000" b="1" u="sng" dirty="0">
                <a:solidFill>
                  <a:schemeClr val="tx2"/>
                </a:solidFill>
              </a:rPr>
              <a:t>процесса:</a:t>
            </a:r>
            <a:r>
              <a:rPr lang="ru-RU" sz="2000" b="1" dirty="0">
                <a:solidFill>
                  <a:schemeClr val="tx2"/>
                </a:solidFill>
              </a:rPr>
              <a:t> </a:t>
            </a:r>
            <a:r>
              <a:rPr lang="ru-RU" sz="2000" b="1" u="sng" dirty="0"/>
              <a:t>:</a:t>
            </a:r>
            <a:r>
              <a:rPr lang="ru-RU" sz="2000" b="1" dirty="0"/>
              <a:t> </a:t>
            </a:r>
            <a:r>
              <a:rPr lang="ru-RU" sz="2000" dirty="0"/>
              <a:t>с момента входа специалистов отделения (оказывающих услуги) в  кабинет заведующего отделением для  предоставления первоначальных данных    до момента согласования перечня  получателями социальных услуг</a:t>
            </a:r>
          </a:p>
        </p:txBody>
      </p:sp>
      <p:sp>
        <p:nvSpPr>
          <p:cNvPr id="4" name="Прямоугольник 3"/>
          <p:cNvSpPr/>
          <p:nvPr/>
        </p:nvSpPr>
        <p:spPr>
          <a:xfrm rot="10800000" flipV="1">
            <a:off x="428596" y="3978482"/>
            <a:ext cx="8280350" cy="1938992"/>
          </a:xfrm>
          <a:prstGeom prst="rect">
            <a:avLst/>
          </a:prstGeom>
        </p:spPr>
        <p:txBody>
          <a:bodyPr wrap="square">
            <a:spAutoFit/>
          </a:bodyPr>
          <a:lstStyle/>
          <a:p>
            <a:r>
              <a:rPr lang="ru-RU" sz="2000" b="1" u="sng" dirty="0" smtClean="0">
                <a:solidFill>
                  <a:schemeClr val="tx2"/>
                </a:solidFill>
              </a:rPr>
              <a:t>Начало: </a:t>
            </a:r>
            <a:r>
              <a:rPr lang="ru-RU" sz="2000" dirty="0"/>
              <a:t>с момента </a:t>
            </a:r>
            <a:r>
              <a:rPr lang="ru-RU" sz="2000" dirty="0" smtClean="0"/>
              <a:t>предоставления первоначальных данных от специалистов, оказывающих социальные услуги в полустационарной форме  о посещаемости, количестве и видах услуг по каждому получателю</a:t>
            </a:r>
          </a:p>
          <a:p>
            <a:r>
              <a:rPr lang="ru-RU" sz="2000" b="1" u="sng" dirty="0" smtClean="0">
                <a:solidFill>
                  <a:schemeClr val="tx2"/>
                </a:solidFill>
              </a:rPr>
              <a:t>Окончание:   </a:t>
            </a:r>
            <a:r>
              <a:rPr lang="ru-RU" sz="2000" dirty="0" smtClean="0"/>
              <a:t>Подписание перечня социальных услуг получателями после согласования расчетов</a:t>
            </a:r>
            <a:endParaRPr lang="ru-RU" sz="2000" dirty="0"/>
          </a:p>
        </p:txBody>
      </p:sp>
      <p:sp>
        <p:nvSpPr>
          <p:cNvPr id="6" name="Прямоугольник 5"/>
          <p:cNvSpPr/>
          <p:nvPr/>
        </p:nvSpPr>
        <p:spPr>
          <a:xfrm>
            <a:off x="1643042" y="500043"/>
            <a:ext cx="6000792" cy="646331"/>
          </a:xfrm>
          <a:prstGeom prst="rect">
            <a:avLst/>
          </a:prstGeom>
          <a:noFill/>
        </p:spPr>
        <p:txBody>
          <a:bodyPr wrap="square" lIns="91440" tIns="45720" rIns="91440" bIns="45720">
            <a:spAutoFit/>
          </a:bodyPr>
          <a:lstStyle/>
          <a:p>
            <a:pPr algn="ctr">
              <a:lnSpc>
                <a:spcPct val="150000"/>
              </a:lnSpc>
            </a:pPr>
            <a:r>
              <a:rPr lang="ru-RU" sz="2400" b="1" dirty="0" smtClean="0">
                <a:ln w="10541" cmpd="sng">
                  <a:solidFill>
                    <a:schemeClr val="accent1">
                      <a:shade val="88000"/>
                      <a:satMod val="110000"/>
                    </a:schemeClr>
                  </a:solidFill>
                  <a:prstDash val="solid"/>
                </a:ln>
                <a:solidFill>
                  <a:schemeClr val="tx2">
                    <a:lumMod val="75000"/>
                  </a:schemeClr>
                </a:solidFill>
                <a:latin typeface="Futura PT Medium"/>
              </a:rPr>
              <a:t>О проекте</a:t>
            </a:r>
            <a:endParaRPr lang="ru-RU" sz="5400" b="1" cap="none" spc="0" dirty="0">
              <a:ln w="17780" cmpd="sng">
                <a:solidFill>
                  <a:srgbClr val="FFFFFF"/>
                </a:solidFill>
                <a:prstDash val="solid"/>
                <a:miter lim="800000"/>
              </a:ln>
              <a:solidFill>
                <a:schemeClr val="tx2">
                  <a:lumMod val="75000"/>
                </a:schemeClr>
              </a:solidFill>
              <a:effectLst>
                <a:outerShdw blurRad="50800" algn="tl" rotWithShape="0">
                  <a:srgbClr val="000000"/>
                </a:outerShdw>
              </a:effectLst>
            </a:endParaRPr>
          </a:p>
        </p:txBody>
      </p:sp>
      <p:pic>
        <p:nvPicPr>
          <p:cNvPr id="7" name="Picture 2" descr="\\server\обмен\Курносова\logo CS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58" y="285729"/>
            <a:ext cx="1000132" cy="101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770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7040" y="280678"/>
            <a:ext cx="9361040" cy="577850"/>
          </a:xfrm>
          <a:prstGeom prst="rect">
            <a:avLst/>
          </a:prstGeom>
          <a:noFill/>
        </p:spPr>
        <p:txBody>
          <a:bodyPr wrap="square" lIns="91440" tIns="45720" rIns="91440" bIns="45720">
            <a:spAutoFit/>
          </a:bodyPr>
          <a:lstStyle/>
          <a:p>
            <a:pPr algn="ctr">
              <a:lnSpc>
                <a:spcPct val="150000"/>
              </a:lnSpc>
            </a:pPr>
            <a:r>
              <a:rPr lang="ru-RU" sz="2400" b="1" dirty="0" smtClean="0">
                <a:ln w="10541" cmpd="sng">
                  <a:solidFill>
                    <a:schemeClr val="accent1">
                      <a:shade val="88000"/>
                      <a:satMod val="110000"/>
                    </a:schemeClr>
                  </a:solidFill>
                  <a:prstDash val="solid"/>
                </a:ln>
                <a:solidFill>
                  <a:srgbClr val="C00000"/>
                </a:solidFill>
                <a:latin typeface="Futura PT Medium"/>
              </a:rPr>
              <a:t>          </a:t>
            </a:r>
            <a:r>
              <a:rPr lang="ru-RU" sz="2400" b="1" dirty="0" smtClean="0">
                <a:ln w="10541" cmpd="sng">
                  <a:solidFill>
                    <a:schemeClr val="accent1">
                      <a:shade val="88000"/>
                      <a:satMod val="110000"/>
                    </a:schemeClr>
                  </a:solidFill>
                  <a:prstDash val="solid"/>
                </a:ln>
                <a:solidFill>
                  <a:schemeClr val="tx2"/>
                </a:solidFill>
                <a:latin typeface="Futura PT Medium"/>
              </a:rPr>
              <a:t>Актуальность проблемы</a:t>
            </a:r>
          </a:p>
        </p:txBody>
      </p:sp>
      <p:pic>
        <p:nvPicPr>
          <p:cNvPr id="5" name="Picture 3" descr="C:\Users\Усачев\Desktop\300l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6843" y="5529889"/>
            <a:ext cx="1997157" cy="1328109"/>
          </a:xfrm>
          <a:prstGeom prst="rect">
            <a:avLst/>
          </a:prstGeom>
          <a:noFill/>
          <a:extLst>
            <a:ext uri="{909E8E84-426E-40DD-AFC4-6F175D3DCCD1}">
              <a14:hiddenFill xmlns:a14="http://schemas.microsoft.com/office/drawing/2010/main">
                <a:solidFill>
                  <a:srgbClr val="FFFFFF"/>
                </a:solidFill>
              </a14:hiddenFill>
            </a:ext>
          </a:extLst>
        </p:spPr>
      </p:pic>
      <p:sp>
        <p:nvSpPr>
          <p:cNvPr id="31" name="Дуга 30"/>
          <p:cNvSpPr/>
          <p:nvPr/>
        </p:nvSpPr>
        <p:spPr>
          <a:xfrm>
            <a:off x="395536" y="2002512"/>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pic>
        <p:nvPicPr>
          <p:cNvPr id="17" name="Picture 2" descr="\\server\обмен\Курносова\logo CS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6" y="0"/>
            <a:ext cx="1308760" cy="1294110"/>
          </a:xfrm>
          <a:prstGeom prst="rect">
            <a:avLst/>
          </a:prstGeom>
          <a:noFill/>
          <a:extLst>
            <a:ext uri="{909E8E84-426E-40DD-AFC4-6F175D3DCCD1}">
              <a14:hiddenFill xmlns:a14="http://schemas.microsoft.com/office/drawing/2010/main">
                <a:solidFill>
                  <a:srgbClr val="FFFFFF"/>
                </a:solidFill>
              </a14:hiddenFill>
            </a:ext>
          </a:extLst>
        </p:spPr>
      </p:pic>
      <p:sp>
        <p:nvSpPr>
          <p:cNvPr id="15" name="Скругленный прямоугольник 14"/>
          <p:cNvSpPr/>
          <p:nvPr/>
        </p:nvSpPr>
        <p:spPr>
          <a:xfrm>
            <a:off x="323528" y="980728"/>
            <a:ext cx="8820472" cy="56886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200" dirty="0" smtClean="0">
                <a:solidFill>
                  <a:schemeClr val="tx1"/>
                </a:solidFill>
                <a:latin typeface="Futura PT Medium"/>
              </a:rPr>
              <a:t>Перечень согласованных социальных услуг составляется после завершения сезона отдыха реабилитации) и включает в себя информацию о количестве и стоимости предоставленных социальных услуг. Услуги предоставляются 5 специалистами – </a:t>
            </a:r>
            <a:r>
              <a:rPr lang="ru-RU" sz="2200" dirty="0" err="1" smtClean="0">
                <a:solidFill>
                  <a:schemeClr val="tx1"/>
                </a:solidFill>
                <a:latin typeface="Futura PT Medium"/>
              </a:rPr>
              <a:t>мед.сестрой</a:t>
            </a:r>
            <a:r>
              <a:rPr lang="ru-RU" sz="2200" dirty="0" smtClean="0">
                <a:solidFill>
                  <a:schemeClr val="tx1"/>
                </a:solidFill>
                <a:latin typeface="Futura PT Medium"/>
              </a:rPr>
              <a:t>, психологом, </a:t>
            </a:r>
            <a:r>
              <a:rPr lang="ru-RU" sz="2200" dirty="0" err="1" smtClean="0">
                <a:solidFill>
                  <a:schemeClr val="tx1"/>
                </a:solidFill>
                <a:latin typeface="Futura PT Medium"/>
              </a:rPr>
              <a:t>реабилитологом</a:t>
            </a:r>
            <a:r>
              <a:rPr lang="ru-RU" sz="2200" dirty="0" smtClean="0">
                <a:solidFill>
                  <a:schemeClr val="tx1"/>
                </a:solidFill>
                <a:latin typeface="Futura PT Medium"/>
              </a:rPr>
              <a:t>, инструктором по физической культуре, инструктором по труду, также собирается информация о 2-х разовом горячем питании. Сезон отдыха длится 21 рабочий день, количество получателей услуг может колебаться от 20 до35 чел. При расчете данного документа учитывается уровень дохода получателя, первоначально разработанная программа оказания услуг (ИППСУ индивидуальная программа предоставления социальных услуг) и информация о ежедневной явке и/или </a:t>
            </a:r>
            <a:r>
              <a:rPr lang="ru-RU" sz="2200" dirty="0">
                <a:solidFill>
                  <a:schemeClr val="tx1"/>
                </a:solidFill>
                <a:latin typeface="Futura PT Medium"/>
              </a:rPr>
              <a:t>неявке получателей. Перечень согласовывается в последний день оказания услуги, и на основании данного документа выставляется квитанция для оплаты в кассу. </a:t>
            </a:r>
          </a:p>
        </p:txBody>
      </p:sp>
    </p:spTree>
    <p:extLst>
      <p:ext uri="{BB962C8B-B14F-4D97-AF65-F5344CB8AC3E}">
        <p14:creationId xmlns:p14="http://schemas.microsoft.com/office/powerpoint/2010/main" val="1697125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7040" y="280678"/>
            <a:ext cx="9361040" cy="577850"/>
          </a:xfrm>
          <a:prstGeom prst="rect">
            <a:avLst/>
          </a:prstGeom>
          <a:noFill/>
        </p:spPr>
        <p:txBody>
          <a:bodyPr wrap="square" lIns="91440" tIns="45720" rIns="91440" bIns="45720">
            <a:spAutoFit/>
          </a:bodyPr>
          <a:lstStyle/>
          <a:p>
            <a:pPr algn="ctr">
              <a:lnSpc>
                <a:spcPct val="150000"/>
              </a:lnSpc>
            </a:pPr>
            <a:r>
              <a:rPr lang="ru-RU" sz="2400" b="1" dirty="0" smtClean="0">
                <a:ln w="10541" cmpd="sng">
                  <a:solidFill>
                    <a:schemeClr val="accent1">
                      <a:shade val="88000"/>
                      <a:satMod val="110000"/>
                    </a:schemeClr>
                  </a:solidFill>
                  <a:prstDash val="solid"/>
                </a:ln>
                <a:solidFill>
                  <a:srgbClr val="C00000"/>
                </a:solidFill>
                <a:latin typeface="Futura PT Medium"/>
              </a:rPr>
              <a:t>          Образцы документов</a:t>
            </a:r>
            <a:endParaRPr lang="ru-RU" sz="2400" b="1" dirty="0" smtClean="0">
              <a:ln w="10541" cmpd="sng">
                <a:solidFill>
                  <a:schemeClr val="accent1">
                    <a:shade val="88000"/>
                    <a:satMod val="110000"/>
                  </a:schemeClr>
                </a:solidFill>
                <a:prstDash val="solid"/>
              </a:ln>
              <a:solidFill>
                <a:schemeClr val="tx2"/>
              </a:solidFill>
              <a:latin typeface="Futura PT Medium"/>
            </a:endParaRPr>
          </a:p>
        </p:txBody>
      </p:sp>
      <p:pic>
        <p:nvPicPr>
          <p:cNvPr id="5" name="Picture 3" descr="C:\Users\Усачев\Desktop\300l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6843" y="5529889"/>
            <a:ext cx="1997157" cy="132810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erver\обмен\Курносова\logo CS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6" y="0"/>
            <a:ext cx="1308760" cy="129411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Катерина\Desktop\WhatsApp Image 2023-04-11 at 15.31.09.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874916"/>
            <a:ext cx="4085852" cy="571905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Катерина\Desktop\WhatsApp Image 2023-04-11 at 15.33.18.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2897" y="874916"/>
            <a:ext cx="3787892" cy="2661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05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60849"/>
            <a:ext cx="9361040" cy="461665"/>
          </a:xfrm>
          <a:prstGeom prst="rect">
            <a:avLst/>
          </a:prstGeom>
          <a:noFill/>
        </p:spPr>
        <p:txBody>
          <a:bodyPr wrap="square" lIns="91440" tIns="45720" rIns="91440" bIns="45720">
            <a:spAutoFit/>
          </a:bodyPr>
          <a:lstStyle/>
          <a:p>
            <a:pPr algn="ctr"/>
            <a:r>
              <a:rPr lang="ru-RU" sz="2400" b="1" dirty="0">
                <a:ln w="10541" cmpd="sng">
                  <a:solidFill>
                    <a:schemeClr val="accent1">
                      <a:shade val="88000"/>
                      <a:satMod val="110000"/>
                    </a:schemeClr>
                  </a:solidFill>
                  <a:prstDash val="solid"/>
                </a:ln>
                <a:solidFill>
                  <a:schemeClr val="tx2"/>
                </a:solidFill>
                <a:latin typeface="Futura PT Medium"/>
              </a:rPr>
              <a:t>Картирование процесса</a:t>
            </a:r>
          </a:p>
        </p:txBody>
      </p:sp>
      <p:pic>
        <p:nvPicPr>
          <p:cNvPr id="5" name="Picture 3" descr="C:\Users\Усачев\Desktop\300l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6845" y="5529890"/>
            <a:ext cx="1997157" cy="132810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server\обмен\Курносова\logo CS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661" y="104239"/>
            <a:ext cx="1000132" cy="1012167"/>
          </a:xfrm>
          <a:prstGeom prst="rect">
            <a:avLst/>
          </a:prstGeom>
          <a:noFill/>
          <a:extLst>
            <a:ext uri="{909E8E84-426E-40DD-AFC4-6F175D3DCCD1}">
              <a14:hiddenFill xmlns:a14="http://schemas.microsoft.com/office/drawing/2010/main">
                <a:solidFill>
                  <a:srgbClr val="FFFFFF"/>
                </a:solidFill>
              </a14:hiddenFill>
            </a:ext>
          </a:extLst>
        </p:spPr>
      </p:pic>
      <p:sp>
        <p:nvSpPr>
          <p:cNvPr id="12" name="Блок-схема: процесс 11"/>
          <p:cNvSpPr/>
          <p:nvPr/>
        </p:nvSpPr>
        <p:spPr>
          <a:xfrm>
            <a:off x="18409" y="1135344"/>
            <a:ext cx="1841500" cy="741844"/>
          </a:xfrm>
          <a:prstGeom prst="flowChartProcess">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ru-RU" sz="1100" dirty="0" smtClean="0"/>
              <a:t>Заведующий отделением</a:t>
            </a:r>
            <a:endParaRPr lang="ru-RU" sz="1100" dirty="0"/>
          </a:p>
        </p:txBody>
      </p:sp>
      <p:sp>
        <p:nvSpPr>
          <p:cNvPr id="13" name="Блок-схема: процесс 12"/>
          <p:cNvSpPr/>
          <p:nvPr/>
        </p:nvSpPr>
        <p:spPr>
          <a:xfrm>
            <a:off x="113891" y="2680382"/>
            <a:ext cx="1841500" cy="726378"/>
          </a:xfrm>
          <a:prstGeom prst="flowChartProcess">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ru-RU" sz="1100" b="1" dirty="0" smtClean="0"/>
              <a:t>Специалист по социальной работе</a:t>
            </a:r>
            <a:endParaRPr lang="ru-RU" sz="1100" b="1" dirty="0"/>
          </a:p>
        </p:txBody>
      </p:sp>
      <p:sp>
        <p:nvSpPr>
          <p:cNvPr id="16" name="Блок-схема: процесс 15"/>
          <p:cNvSpPr/>
          <p:nvPr/>
        </p:nvSpPr>
        <p:spPr>
          <a:xfrm>
            <a:off x="118661" y="5172139"/>
            <a:ext cx="1841500" cy="1175615"/>
          </a:xfrm>
          <a:prstGeom prst="flowChartProcess">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ru-RU" sz="1100" b="1" dirty="0" smtClean="0"/>
              <a:t>ПРОФИЛЬНЫЕ СПЕЦИАЛИСТЫ </a:t>
            </a:r>
          </a:p>
          <a:p>
            <a:pPr algn="l"/>
            <a:r>
              <a:rPr lang="ru-RU" sz="1100" b="1" dirty="0" smtClean="0"/>
              <a:t>Инструктор по труду, </a:t>
            </a:r>
            <a:r>
              <a:rPr lang="ru-RU" sz="1100" b="1" dirty="0" err="1" smtClean="0"/>
              <a:t>реабилитолог</a:t>
            </a:r>
            <a:r>
              <a:rPr lang="ru-RU" sz="1100" b="1" dirty="0" smtClean="0"/>
              <a:t>, психолог, инструктор по физической культуре, медицинская сестра</a:t>
            </a:r>
            <a:endParaRPr lang="ru-RU" sz="1100" b="1" dirty="0"/>
          </a:p>
        </p:txBody>
      </p:sp>
      <p:sp>
        <p:nvSpPr>
          <p:cNvPr id="17" name="Блок-схема: процесс 16"/>
          <p:cNvSpPr/>
          <p:nvPr/>
        </p:nvSpPr>
        <p:spPr>
          <a:xfrm>
            <a:off x="113891" y="3953510"/>
            <a:ext cx="1827828" cy="720080"/>
          </a:xfrm>
          <a:prstGeom prst="flowChartProcess">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ru-RU" sz="1100" b="1" dirty="0" smtClean="0"/>
              <a:t>Бухгалтер-материалист</a:t>
            </a:r>
            <a:endParaRPr lang="ru-RU" sz="1100" b="1" dirty="0"/>
          </a:p>
        </p:txBody>
      </p:sp>
      <p:sp>
        <p:nvSpPr>
          <p:cNvPr id="19" name="Блок-схема: процесс 18"/>
          <p:cNvSpPr/>
          <p:nvPr/>
        </p:nvSpPr>
        <p:spPr>
          <a:xfrm>
            <a:off x="2047038" y="730367"/>
            <a:ext cx="1080776" cy="1216742"/>
          </a:xfrm>
          <a:prstGeom prst="flowChartProcess">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ru-RU" dirty="0" smtClean="0"/>
              <a:t>Расчет дохода получателя относительно прожиточного минимума (2 мин – 9 мин 20 с)</a:t>
            </a:r>
            <a:endParaRPr lang="ru-RU" sz="1100" dirty="0"/>
          </a:p>
        </p:txBody>
      </p:sp>
      <p:sp>
        <p:nvSpPr>
          <p:cNvPr id="20" name="Блок-схема: процесс 19"/>
          <p:cNvSpPr/>
          <p:nvPr/>
        </p:nvSpPr>
        <p:spPr>
          <a:xfrm>
            <a:off x="2105257" y="2132856"/>
            <a:ext cx="1602647" cy="648072"/>
          </a:xfrm>
          <a:prstGeom prst="flowChartProcess">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ru-RU" dirty="0" smtClean="0"/>
              <a:t>Предоставление личных дел получателей и ИППСУ – 2 мин</a:t>
            </a:r>
            <a:endParaRPr lang="ru-RU" sz="1100" dirty="0"/>
          </a:p>
        </p:txBody>
      </p:sp>
      <p:sp>
        <p:nvSpPr>
          <p:cNvPr id="29" name="Блок-схема: процесс 28"/>
          <p:cNvSpPr/>
          <p:nvPr/>
        </p:nvSpPr>
        <p:spPr>
          <a:xfrm>
            <a:off x="2094119" y="2849784"/>
            <a:ext cx="1813317" cy="867248"/>
          </a:xfrm>
          <a:prstGeom prst="flowChartProcess">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ru-RU" sz="1100" b="1" dirty="0" smtClean="0"/>
              <a:t>Предоставление составленного табеля посещения столовой  по каждому получателю 3 мин</a:t>
            </a:r>
            <a:endParaRPr lang="ru-RU" sz="1100" b="1" dirty="0"/>
          </a:p>
        </p:txBody>
      </p:sp>
      <p:sp>
        <p:nvSpPr>
          <p:cNvPr id="30" name="Блок-схема: процесс 29"/>
          <p:cNvSpPr/>
          <p:nvPr/>
        </p:nvSpPr>
        <p:spPr>
          <a:xfrm>
            <a:off x="2079608" y="3953510"/>
            <a:ext cx="1827828" cy="720080"/>
          </a:xfrm>
          <a:prstGeom prst="flowChartProcess">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ru-RU" sz="1100" b="1" dirty="0" smtClean="0"/>
              <a:t>Расчет стоимости питания (завтрак, обед) в день исходя из явки на 1 получателя (1 ч 27 мин)</a:t>
            </a:r>
            <a:endParaRPr lang="ru-RU" sz="1100" b="1" dirty="0"/>
          </a:p>
        </p:txBody>
      </p:sp>
      <p:sp>
        <p:nvSpPr>
          <p:cNvPr id="38" name="Блок-схема: процесс 37"/>
          <p:cNvSpPr/>
          <p:nvPr/>
        </p:nvSpPr>
        <p:spPr>
          <a:xfrm>
            <a:off x="2108630" y="4712024"/>
            <a:ext cx="1813317" cy="1957336"/>
          </a:xfrm>
          <a:prstGeom prst="flowChartProcess">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ru-RU" sz="1100" b="1" dirty="0" smtClean="0"/>
              <a:t>Предоставление табелей посещаемости по дням с указанием оказанных услуг по типам (гарантированных (оплачиваются от уровня дохода) и дополнительных (всегда 100% оплата)  12 мин – 23 мин (с корректировкой по последнему дню)</a:t>
            </a:r>
          </a:p>
        </p:txBody>
      </p:sp>
      <p:sp>
        <p:nvSpPr>
          <p:cNvPr id="57" name="Стрелка вниз 56"/>
          <p:cNvSpPr/>
          <p:nvPr/>
        </p:nvSpPr>
        <p:spPr>
          <a:xfrm>
            <a:off x="3000777" y="3717032"/>
            <a:ext cx="45719" cy="2364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0" name="Прямая со стрелкой 59"/>
          <p:cNvCxnSpPr>
            <a:stCxn id="20" idx="0"/>
          </p:cNvCxnSpPr>
          <p:nvPr/>
        </p:nvCxnSpPr>
        <p:spPr>
          <a:xfrm flipH="1" flipV="1">
            <a:off x="2906580" y="1947109"/>
            <a:ext cx="1" cy="1857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Блок-схема: процесс 62"/>
          <p:cNvSpPr/>
          <p:nvPr/>
        </p:nvSpPr>
        <p:spPr>
          <a:xfrm>
            <a:off x="4174965" y="866460"/>
            <a:ext cx="1496814" cy="2969484"/>
          </a:xfrm>
          <a:prstGeom prst="flowChartProcess">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ru-RU" dirty="0" smtClean="0"/>
              <a:t>Внесение данных по каждому получателю и по видам услуг в перечень оказанных услуг  37 мин – 52 мин  ( на 1 получателя)</a:t>
            </a:r>
          </a:p>
          <a:p>
            <a:pPr algn="l"/>
            <a:r>
              <a:rPr lang="ru-RU" dirty="0" smtClean="0"/>
              <a:t>(Данные разносят специалист по социальной работе и заведующий отделением</a:t>
            </a:r>
          </a:p>
          <a:p>
            <a:pPr algn="l"/>
            <a:r>
              <a:rPr lang="ru-RU" sz="1100" dirty="0" smtClean="0"/>
              <a:t>Предварительно табеля предоставляются за 1 день до окончания услуг)</a:t>
            </a:r>
            <a:endParaRPr lang="ru-RU" sz="1100" dirty="0"/>
          </a:p>
        </p:txBody>
      </p:sp>
      <p:sp>
        <p:nvSpPr>
          <p:cNvPr id="70" name="Блок-схема: процесс 69"/>
          <p:cNvSpPr/>
          <p:nvPr/>
        </p:nvSpPr>
        <p:spPr>
          <a:xfrm>
            <a:off x="4426221" y="3953510"/>
            <a:ext cx="1496814" cy="1729687"/>
          </a:xfrm>
          <a:prstGeom prst="flowChartProcess">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ru-RU" dirty="0" smtClean="0"/>
              <a:t>При наличии ошибок и расхождений в табелях разных специалистов посещаемости возврат и/или уточнение правильности </a:t>
            </a:r>
          </a:p>
          <a:p>
            <a:pPr algn="l"/>
            <a:r>
              <a:rPr lang="en-US" dirty="0" smtClean="0"/>
              <a:t>Min 3 </a:t>
            </a:r>
            <a:r>
              <a:rPr lang="ru-RU" dirty="0" smtClean="0"/>
              <a:t>мин </a:t>
            </a:r>
          </a:p>
          <a:p>
            <a:pPr algn="l"/>
            <a:r>
              <a:rPr lang="en-US" dirty="0"/>
              <a:t> </a:t>
            </a:r>
            <a:r>
              <a:rPr lang="en-US" dirty="0" smtClean="0"/>
              <a:t>max  14 </a:t>
            </a:r>
            <a:r>
              <a:rPr lang="ru-RU" dirty="0" smtClean="0"/>
              <a:t>мин</a:t>
            </a:r>
            <a:endParaRPr lang="ru-RU" dirty="0"/>
          </a:p>
          <a:p>
            <a:pPr algn="l"/>
            <a:endParaRPr lang="ru-RU" sz="1100" dirty="0"/>
          </a:p>
        </p:txBody>
      </p:sp>
      <p:cxnSp>
        <p:nvCxnSpPr>
          <p:cNvPr id="3079" name="Прямая со стрелкой 3078"/>
          <p:cNvCxnSpPr/>
          <p:nvPr/>
        </p:nvCxnSpPr>
        <p:spPr>
          <a:xfrm>
            <a:off x="5436096" y="3717032"/>
            <a:ext cx="0" cy="2364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81" name="Прямая со стрелкой 3080"/>
          <p:cNvCxnSpPr>
            <a:stCxn id="70" idx="2"/>
          </p:cNvCxnSpPr>
          <p:nvPr/>
        </p:nvCxnSpPr>
        <p:spPr>
          <a:xfrm>
            <a:off x="5174628" y="5683197"/>
            <a:ext cx="1763" cy="6645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83" name="Прямая со стрелкой 3082"/>
          <p:cNvCxnSpPr/>
          <p:nvPr/>
        </p:nvCxnSpPr>
        <p:spPr>
          <a:xfrm flipH="1">
            <a:off x="3921947" y="6347754"/>
            <a:ext cx="12544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86" name="Прямая со стрелкой 3085"/>
          <p:cNvCxnSpPr/>
          <p:nvPr/>
        </p:nvCxnSpPr>
        <p:spPr>
          <a:xfrm flipV="1">
            <a:off x="3921947" y="3717032"/>
            <a:ext cx="253018" cy="5965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90" name="Прямая со стрелкой 3089"/>
          <p:cNvCxnSpPr>
            <a:stCxn id="38" idx="3"/>
          </p:cNvCxnSpPr>
          <p:nvPr/>
        </p:nvCxnSpPr>
        <p:spPr>
          <a:xfrm flipV="1">
            <a:off x="3921947" y="4015291"/>
            <a:ext cx="362021" cy="16754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92" name="Прямая со стрелкой 3091"/>
          <p:cNvCxnSpPr>
            <a:stCxn id="19" idx="3"/>
          </p:cNvCxnSpPr>
          <p:nvPr/>
        </p:nvCxnSpPr>
        <p:spPr>
          <a:xfrm>
            <a:off x="3127814" y="1338738"/>
            <a:ext cx="103901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94" name="Прямая со стрелкой 3093"/>
          <p:cNvCxnSpPr>
            <a:stCxn id="29" idx="3"/>
          </p:cNvCxnSpPr>
          <p:nvPr/>
        </p:nvCxnSpPr>
        <p:spPr>
          <a:xfrm>
            <a:off x="3907436" y="3283408"/>
            <a:ext cx="26752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97" name="Прямая со стрелкой 3096"/>
          <p:cNvCxnSpPr/>
          <p:nvPr/>
        </p:nvCxnSpPr>
        <p:spPr>
          <a:xfrm>
            <a:off x="3921947" y="6669360"/>
            <a:ext cx="16581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99" name="Прямая со стрелкой 3098"/>
          <p:cNvCxnSpPr/>
          <p:nvPr/>
        </p:nvCxnSpPr>
        <p:spPr>
          <a:xfrm flipV="1">
            <a:off x="5580112" y="5690692"/>
            <a:ext cx="0" cy="9786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4" name="Блок-схема: процесс 93"/>
          <p:cNvSpPr/>
          <p:nvPr/>
        </p:nvSpPr>
        <p:spPr>
          <a:xfrm>
            <a:off x="5903614" y="730367"/>
            <a:ext cx="882196" cy="2297541"/>
          </a:xfrm>
          <a:prstGeom prst="flowChartProcess">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ru-RU" dirty="0" smtClean="0"/>
              <a:t>Сверка услуг с ИППСУ (на факт оказания услуг сверх нормы и перевод их в дополнительные )</a:t>
            </a:r>
          </a:p>
          <a:p>
            <a:pPr algn="l"/>
            <a:r>
              <a:rPr lang="ru-RU" dirty="0" smtClean="0"/>
              <a:t> 6 мин – 17мин</a:t>
            </a:r>
            <a:endParaRPr lang="ru-RU" sz="1100" dirty="0"/>
          </a:p>
        </p:txBody>
      </p:sp>
      <p:sp>
        <p:nvSpPr>
          <p:cNvPr id="95" name="Блок-схема: процесс 94"/>
          <p:cNvSpPr/>
          <p:nvPr/>
        </p:nvSpPr>
        <p:spPr>
          <a:xfrm>
            <a:off x="6917856" y="747548"/>
            <a:ext cx="998578" cy="2007244"/>
          </a:xfrm>
          <a:prstGeom prst="flowChartProcess">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ru-RU" dirty="0" smtClean="0"/>
              <a:t>Внесение данных о доставке получателей из дома транспортом учреждения от механика 43  мин (по всем получателям)</a:t>
            </a:r>
            <a:endParaRPr lang="ru-RU" sz="1100" dirty="0"/>
          </a:p>
        </p:txBody>
      </p:sp>
      <p:sp>
        <p:nvSpPr>
          <p:cNvPr id="96" name="Блок-схема: процесс 95"/>
          <p:cNvSpPr/>
          <p:nvPr/>
        </p:nvSpPr>
        <p:spPr>
          <a:xfrm>
            <a:off x="7982815" y="747548"/>
            <a:ext cx="909665" cy="2007244"/>
          </a:xfrm>
          <a:prstGeom prst="flowChartProcess">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ru-RU" dirty="0" smtClean="0"/>
              <a:t>Расчет стоимости оказанных услуг по перечню 4 мин 40 сек  - 8 мин</a:t>
            </a:r>
            <a:endParaRPr lang="ru-RU" sz="1100" dirty="0"/>
          </a:p>
        </p:txBody>
      </p:sp>
      <p:sp>
        <p:nvSpPr>
          <p:cNvPr id="101" name="Блок-схема: процесс 100"/>
          <p:cNvSpPr/>
          <p:nvPr/>
        </p:nvSpPr>
        <p:spPr>
          <a:xfrm>
            <a:off x="7596336" y="3039700"/>
            <a:ext cx="1229763" cy="552137"/>
          </a:xfrm>
          <a:prstGeom prst="flowChartProcess">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ru-RU" dirty="0" smtClean="0"/>
              <a:t>Распечатка перечней  6 мин</a:t>
            </a:r>
            <a:endParaRPr lang="ru-RU" sz="1100" dirty="0"/>
          </a:p>
        </p:txBody>
      </p:sp>
      <p:sp>
        <p:nvSpPr>
          <p:cNvPr id="102" name="Блок-схема: процесс 101"/>
          <p:cNvSpPr/>
          <p:nvPr/>
        </p:nvSpPr>
        <p:spPr>
          <a:xfrm>
            <a:off x="7596335" y="3771794"/>
            <a:ext cx="1229763" cy="940230"/>
          </a:xfrm>
          <a:prstGeom prst="flowChartProcess">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ru-RU" dirty="0" smtClean="0"/>
              <a:t>Подписание перечней получателями услуг  мин 2 мин мах 7 мин </a:t>
            </a:r>
            <a:endParaRPr lang="ru-RU" sz="1100" dirty="0"/>
          </a:p>
        </p:txBody>
      </p:sp>
      <p:cxnSp>
        <p:nvCxnSpPr>
          <p:cNvPr id="66" name="Прямая со стрелкой 65"/>
          <p:cNvCxnSpPr>
            <a:endCxn id="101" idx="0"/>
          </p:cNvCxnSpPr>
          <p:nvPr/>
        </p:nvCxnSpPr>
        <p:spPr>
          <a:xfrm>
            <a:off x="8211217" y="2780928"/>
            <a:ext cx="1" cy="2587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Прямая со стрелкой 67"/>
          <p:cNvCxnSpPr>
            <a:stCxn id="101" idx="2"/>
            <a:endCxn id="102" idx="0"/>
          </p:cNvCxnSpPr>
          <p:nvPr/>
        </p:nvCxnSpPr>
        <p:spPr>
          <a:xfrm flipH="1">
            <a:off x="8211217" y="3591837"/>
            <a:ext cx="1" cy="1799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7" name="Блок-схема: процесс 106"/>
          <p:cNvSpPr/>
          <p:nvPr/>
        </p:nvSpPr>
        <p:spPr>
          <a:xfrm>
            <a:off x="6150551" y="4823475"/>
            <a:ext cx="2741929" cy="1356551"/>
          </a:xfrm>
          <a:prstGeom prst="flowChartProcess">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ru-RU" sz="2400" dirty="0" smtClean="0"/>
              <a:t> мин время на 1 получателя  59 мин мах 98  мин</a:t>
            </a:r>
            <a:endParaRPr lang="ru-RU" sz="2400"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6496" y="960281"/>
            <a:ext cx="7747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Пятно 1 70"/>
          <p:cNvSpPr/>
          <p:nvPr/>
        </p:nvSpPr>
        <p:spPr>
          <a:xfrm>
            <a:off x="3482375" y="4118232"/>
            <a:ext cx="850122" cy="555358"/>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2</a:t>
            </a:r>
            <a:endParaRPr lang="ru-RU" dirty="0"/>
          </a:p>
        </p:txBody>
      </p:sp>
      <p:sp>
        <p:nvSpPr>
          <p:cNvPr id="116" name="Пятно 1 115"/>
          <p:cNvSpPr/>
          <p:nvPr/>
        </p:nvSpPr>
        <p:spPr>
          <a:xfrm>
            <a:off x="3222260" y="3509857"/>
            <a:ext cx="850122" cy="555358"/>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3</a:t>
            </a:r>
          </a:p>
        </p:txBody>
      </p:sp>
      <p:sp>
        <p:nvSpPr>
          <p:cNvPr id="117" name="Пятно 1 116"/>
          <p:cNvSpPr/>
          <p:nvPr/>
        </p:nvSpPr>
        <p:spPr>
          <a:xfrm>
            <a:off x="4895763" y="509218"/>
            <a:ext cx="850122" cy="555358"/>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4</a:t>
            </a:r>
          </a:p>
        </p:txBody>
      </p:sp>
      <p:sp>
        <p:nvSpPr>
          <p:cNvPr id="118" name="Пятно 1 117"/>
          <p:cNvSpPr/>
          <p:nvPr/>
        </p:nvSpPr>
        <p:spPr>
          <a:xfrm>
            <a:off x="5919651" y="2831350"/>
            <a:ext cx="850122" cy="555358"/>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6</a:t>
            </a:r>
          </a:p>
        </p:txBody>
      </p:sp>
      <p:sp>
        <p:nvSpPr>
          <p:cNvPr id="119" name="Пятно 1 118"/>
          <p:cNvSpPr/>
          <p:nvPr/>
        </p:nvSpPr>
        <p:spPr>
          <a:xfrm>
            <a:off x="5573047" y="4434345"/>
            <a:ext cx="850122" cy="555358"/>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5</a:t>
            </a:r>
            <a:endParaRPr lang="ru-RU" dirty="0"/>
          </a:p>
        </p:txBody>
      </p:sp>
      <p:sp>
        <p:nvSpPr>
          <p:cNvPr id="120" name="Пятно 1 119"/>
          <p:cNvSpPr/>
          <p:nvPr/>
        </p:nvSpPr>
        <p:spPr>
          <a:xfrm>
            <a:off x="7053877" y="332644"/>
            <a:ext cx="850122" cy="555358"/>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7</a:t>
            </a:r>
            <a:endParaRPr lang="ru-RU" dirty="0"/>
          </a:p>
        </p:txBody>
      </p:sp>
      <p:sp>
        <p:nvSpPr>
          <p:cNvPr id="121" name="Пятно 1 120"/>
          <p:cNvSpPr/>
          <p:nvPr/>
        </p:nvSpPr>
        <p:spPr>
          <a:xfrm>
            <a:off x="8480750" y="2036979"/>
            <a:ext cx="850122" cy="555358"/>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8</a:t>
            </a:r>
          </a:p>
        </p:txBody>
      </p:sp>
      <p:sp>
        <p:nvSpPr>
          <p:cNvPr id="122" name="Пятно 1 121"/>
          <p:cNvSpPr/>
          <p:nvPr/>
        </p:nvSpPr>
        <p:spPr>
          <a:xfrm>
            <a:off x="6865248" y="4109983"/>
            <a:ext cx="850122" cy="555358"/>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9</a:t>
            </a:r>
            <a:endParaRPr lang="ru-RU" dirty="0"/>
          </a:p>
        </p:txBody>
      </p:sp>
    </p:spTree>
    <p:extLst>
      <p:ext uri="{BB962C8B-B14F-4D97-AF65-F5344CB8AC3E}">
        <p14:creationId xmlns:p14="http://schemas.microsoft.com/office/powerpoint/2010/main" val="3140525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Усачев\Desktop\300l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6845" y="5529890"/>
            <a:ext cx="1997157" cy="13281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erver\обмен\Курносова\logo CS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034" y="273694"/>
            <a:ext cx="1000132" cy="1012167"/>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42081" y="265478"/>
            <a:ext cx="9361040" cy="492443"/>
          </a:xfrm>
          <a:prstGeom prst="rect">
            <a:avLst/>
          </a:prstGeom>
          <a:noFill/>
        </p:spPr>
        <p:txBody>
          <a:bodyPr wrap="square" lIns="91440" tIns="45720" rIns="91440" bIns="45720">
            <a:spAutoFit/>
          </a:bodyPr>
          <a:lstStyle/>
          <a:p>
            <a:pPr algn="ctr"/>
            <a:r>
              <a:rPr lang="ru-RU" sz="2600" b="1" dirty="0" smtClean="0">
                <a:ln w="10541" cmpd="sng">
                  <a:solidFill>
                    <a:schemeClr val="accent1">
                      <a:shade val="88000"/>
                      <a:satMod val="110000"/>
                    </a:schemeClr>
                  </a:solidFill>
                  <a:prstDash val="solid"/>
                </a:ln>
                <a:solidFill>
                  <a:schemeClr val="tx2">
                    <a:lumMod val="75000"/>
                  </a:schemeClr>
                </a:solidFill>
                <a:latin typeface="Futura PT Medium"/>
              </a:rPr>
              <a:t>Выявленные потери времени</a:t>
            </a:r>
            <a:endParaRPr lang="ru-RU" sz="2600" b="1" cap="none" spc="0" dirty="0">
              <a:ln w="17780" cmpd="sng">
                <a:solidFill>
                  <a:srgbClr val="FFFFFF"/>
                </a:solidFill>
                <a:prstDash val="solid"/>
                <a:miter lim="800000"/>
              </a:ln>
              <a:solidFill>
                <a:schemeClr val="tx2">
                  <a:lumMod val="75000"/>
                </a:schemeClr>
              </a:solidFill>
              <a:effectLst>
                <a:outerShdw blurRad="50800" algn="tl" rotWithShape="0">
                  <a:srgbClr val="000000"/>
                </a:outerShdw>
              </a:effectLst>
            </a:endParaRPr>
          </a:p>
        </p:txBody>
      </p:sp>
      <p:sp>
        <p:nvSpPr>
          <p:cNvPr id="24" name="TextBox 23"/>
          <p:cNvSpPr txBox="1"/>
          <p:nvPr/>
        </p:nvSpPr>
        <p:spPr>
          <a:xfrm>
            <a:off x="1719277" y="1137609"/>
            <a:ext cx="6309727" cy="5324535"/>
          </a:xfrm>
          <a:prstGeom prst="rect">
            <a:avLst/>
          </a:prstGeom>
          <a:noFill/>
          <a:ln>
            <a:solidFill>
              <a:schemeClr val="tx1"/>
            </a:solidFill>
          </a:ln>
        </p:spPr>
        <p:txBody>
          <a:bodyPr wrap="square" rtlCol="0">
            <a:spAutoFit/>
          </a:bodyPr>
          <a:lstStyle/>
          <a:p>
            <a:pPr marL="36000">
              <a:buAutoNum type="arabicPeriod"/>
            </a:pPr>
            <a:r>
              <a:rPr lang="ru-RU" sz="1400" b="1" dirty="0" smtClean="0">
                <a:latin typeface="Times New Roman" pitchFamily="18" charset="0"/>
                <a:cs typeface="Times New Roman" pitchFamily="18" charset="0"/>
              </a:rPr>
              <a:t>Потери времени на расчет дохода для лиц имеющих льготы и доп. источники дохода кроме пенсии (справка с ПФР о доходе  для инвалида предоставляется на 3-5 листах),  проживающих совместно с трудоспособными родственниками</a:t>
            </a:r>
          </a:p>
          <a:p>
            <a:pPr marL="36000">
              <a:buAutoNum type="arabicPeriod"/>
            </a:pPr>
            <a:r>
              <a:rPr lang="ru-RU" sz="1400" b="1" dirty="0" smtClean="0">
                <a:latin typeface="Times New Roman" pitchFamily="18" charset="0"/>
                <a:cs typeface="Times New Roman" pitchFamily="18" charset="0"/>
              </a:rPr>
              <a:t>Потери времени на суммирование стоимости продуктов по меню</a:t>
            </a:r>
          </a:p>
          <a:p>
            <a:pPr marL="36000">
              <a:buAutoNum type="arabicPeriod"/>
            </a:pPr>
            <a:r>
              <a:rPr lang="ru-RU" sz="1400" b="1" dirty="0" smtClean="0">
                <a:latin typeface="Times New Roman" pitchFamily="18" charset="0"/>
                <a:cs typeface="Times New Roman" pitchFamily="18" charset="0"/>
              </a:rPr>
              <a:t>Исправление в стоимости при изменении продуктов (если поставщик в последний день сезона не произвел поставку, пр. молочной продукции или хлебобулочной продукции)</a:t>
            </a:r>
          </a:p>
          <a:p>
            <a:pPr marL="36000">
              <a:buAutoNum type="arabicPeriod"/>
            </a:pPr>
            <a:endParaRPr lang="ru-RU" sz="1400" b="1" dirty="0" smtClean="0">
              <a:latin typeface="Times New Roman" pitchFamily="18" charset="0"/>
              <a:cs typeface="Times New Roman" pitchFamily="18" charset="0"/>
            </a:endParaRPr>
          </a:p>
          <a:p>
            <a:pPr marL="36000">
              <a:buAutoNum type="arabicPeriod"/>
            </a:pPr>
            <a:r>
              <a:rPr lang="ru-RU" sz="1400" b="1" dirty="0" smtClean="0">
                <a:latin typeface="Times New Roman" pitchFamily="18" charset="0"/>
                <a:cs typeface="Times New Roman" pitchFamily="18" charset="0"/>
              </a:rPr>
              <a:t> Потери времени при вводе большого объема данных по каждому получателю в перечень услуг из табелей каждого специалиста</a:t>
            </a:r>
          </a:p>
          <a:p>
            <a:pPr marL="36000">
              <a:buAutoNum type="arabicPeriod"/>
            </a:pPr>
            <a:endParaRPr lang="ru-RU" sz="1400" b="1" dirty="0" smtClean="0">
              <a:latin typeface="Times New Roman" pitchFamily="18" charset="0"/>
              <a:cs typeface="Times New Roman" pitchFamily="18" charset="0"/>
            </a:endParaRPr>
          </a:p>
          <a:p>
            <a:pPr marL="36000">
              <a:buAutoNum type="arabicPeriod"/>
            </a:pPr>
            <a:r>
              <a:rPr lang="ru-RU" sz="1400" b="1" dirty="0" smtClean="0">
                <a:latin typeface="Times New Roman" pitchFamily="18" charset="0"/>
                <a:cs typeface="Times New Roman" pitchFamily="18" charset="0"/>
              </a:rPr>
              <a:t>Возможное отсутствие получателя у разных специалистов 1  день посещения, потеря времени на уточнение фактического отсутствия или отказа получателя от тех или иных услуг</a:t>
            </a:r>
          </a:p>
          <a:p>
            <a:r>
              <a:rPr lang="ru-RU" sz="1400" b="1" dirty="0" smtClean="0">
                <a:latin typeface="Times New Roman" pitchFamily="18" charset="0"/>
                <a:cs typeface="Times New Roman" pitchFamily="18" charset="0"/>
              </a:rPr>
              <a:t>6. Потери времени на сверку нормы гарантированных услуг и программы реабилитации (все что сверх нормы оплачивается 100%)</a:t>
            </a:r>
          </a:p>
          <a:p>
            <a:r>
              <a:rPr lang="ru-RU" sz="1400" b="1" dirty="0" smtClean="0">
                <a:latin typeface="Times New Roman" pitchFamily="18" charset="0"/>
                <a:cs typeface="Times New Roman" pitchFamily="18" charset="0"/>
              </a:rPr>
              <a:t>7. Потери времени на </a:t>
            </a:r>
            <a:r>
              <a:rPr lang="ru-RU" sz="1400" b="1" dirty="0" err="1" smtClean="0">
                <a:latin typeface="Times New Roman" pitchFamily="18" charset="0"/>
                <a:cs typeface="Times New Roman" pitchFamily="18" charset="0"/>
              </a:rPr>
              <a:t>созвон</a:t>
            </a:r>
            <a:r>
              <a:rPr lang="ru-RU" sz="1400" b="1" dirty="0" smtClean="0">
                <a:latin typeface="Times New Roman" pitchFamily="18" charset="0"/>
                <a:cs typeface="Times New Roman" pitchFamily="18" charset="0"/>
              </a:rPr>
              <a:t> с механиком для внесения транспортных услуг по доставке до места жительства получателя (платная услуга)</a:t>
            </a:r>
          </a:p>
          <a:p>
            <a:r>
              <a:rPr lang="ru-RU" sz="1400" b="1" dirty="0">
                <a:latin typeface="Times New Roman" pitchFamily="18" charset="0"/>
                <a:cs typeface="Times New Roman" pitchFamily="18" charset="0"/>
              </a:rPr>
              <a:t>8</a:t>
            </a:r>
            <a:r>
              <a:rPr lang="ru-RU" sz="1400" b="1" dirty="0" smtClean="0">
                <a:latin typeface="Times New Roman" pitchFamily="18" charset="0"/>
                <a:cs typeface="Times New Roman" pitchFamily="18" charset="0"/>
              </a:rPr>
              <a:t>. Потеря времени на пересчет при неправильном внесении числовых значений </a:t>
            </a:r>
          </a:p>
          <a:p>
            <a:r>
              <a:rPr lang="ru-RU" sz="1400" b="1" dirty="0">
                <a:latin typeface="Times New Roman" pitchFamily="18" charset="0"/>
                <a:cs typeface="Times New Roman" pitchFamily="18" charset="0"/>
              </a:rPr>
              <a:t>9</a:t>
            </a:r>
            <a:r>
              <a:rPr lang="ru-RU" sz="1400" b="1" dirty="0" smtClean="0">
                <a:latin typeface="Times New Roman" pitchFamily="18" charset="0"/>
                <a:cs typeface="Times New Roman" pitchFamily="18" charset="0"/>
              </a:rPr>
              <a:t>. Потеря времени на перепечатывание перечня при ошибке, или неправильном подписании со стороны получателя</a:t>
            </a:r>
          </a:p>
          <a:p>
            <a:endParaRPr lang="ru-RU" b="1" dirty="0">
              <a:latin typeface="Times New Roman" pitchFamily="18" charset="0"/>
              <a:cs typeface="Times New Roman" pitchFamily="18" charset="0"/>
            </a:endParaRPr>
          </a:p>
        </p:txBody>
      </p:sp>
      <p:sp>
        <p:nvSpPr>
          <p:cNvPr id="25" name="Пятно 2 24"/>
          <p:cNvSpPr/>
          <p:nvPr/>
        </p:nvSpPr>
        <p:spPr>
          <a:xfrm>
            <a:off x="1038407" y="1317003"/>
            <a:ext cx="749070" cy="480071"/>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ru-RU" sz="1400" b="1" dirty="0"/>
              <a:t>1</a:t>
            </a:r>
          </a:p>
        </p:txBody>
      </p:sp>
      <p:sp>
        <p:nvSpPr>
          <p:cNvPr id="26" name="Пятно 2 25"/>
          <p:cNvSpPr/>
          <p:nvPr/>
        </p:nvSpPr>
        <p:spPr>
          <a:xfrm>
            <a:off x="989504" y="3152368"/>
            <a:ext cx="749070" cy="480071"/>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ru-RU" sz="1400" b="1" dirty="0" smtClean="0"/>
              <a:t>4</a:t>
            </a:r>
            <a:endParaRPr lang="ru-RU" sz="1400" b="1" dirty="0"/>
          </a:p>
        </p:txBody>
      </p:sp>
      <p:sp>
        <p:nvSpPr>
          <p:cNvPr id="27" name="Пятно 2 26"/>
          <p:cNvSpPr/>
          <p:nvPr/>
        </p:nvSpPr>
        <p:spPr>
          <a:xfrm>
            <a:off x="989504" y="2427306"/>
            <a:ext cx="749070" cy="480071"/>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ru-RU" sz="1400" b="1" dirty="0" smtClean="0"/>
              <a:t>3</a:t>
            </a:r>
            <a:endParaRPr lang="ru-RU" sz="1400" b="1" dirty="0"/>
          </a:p>
        </p:txBody>
      </p:sp>
      <p:sp>
        <p:nvSpPr>
          <p:cNvPr id="28" name="Пятно 2 27"/>
          <p:cNvSpPr/>
          <p:nvPr/>
        </p:nvSpPr>
        <p:spPr>
          <a:xfrm>
            <a:off x="1044021" y="2024313"/>
            <a:ext cx="749070" cy="480071"/>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ru-RU" sz="1400" b="1" dirty="0" smtClean="0"/>
              <a:t>2</a:t>
            </a:r>
            <a:endParaRPr lang="ru-RU" sz="1400" b="1" dirty="0"/>
          </a:p>
        </p:txBody>
      </p:sp>
      <p:sp>
        <p:nvSpPr>
          <p:cNvPr id="29" name="Пятно 2 28"/>
          <p:cNvSpPr/>
          <p:nvPr/>
        </p:nvSpPr>
        <p:spPr>
          <a:xfrm>
            <a:off x="1006990" y="3625033"/>
            <a:ext cx="749070" cy="480071"/>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ru-RU" sz="1400" b="1" dirty="0" smtClean="0"/>
              <a:t>5</a:t>
            </a:r>
            <a:endParaRPr lang="ru-RU" sz="1400" b="1" dirty="0"/>
          </a:p>
        </p:txBody>
      </p:sp>
      <p:sp>
        <p:nvSpPr>
          <p:cNvPr id="30" name="Пятно 2 29"/>
          <p:cNvSpPr/>
          <p:nvPr/>
        </p:nvSpPr>
        <p:spPr>
          <a:xfrm>
            <a:off x="1010048" y="4345139"/>
            <a:ext cx="749070" cy="480071"/>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ru-RU" sz="1400" b="1" dirty="0" smtClean="0"/>
              <a:t>6</a:t>
            </a:r>
            <a:endParaRPr lang="ru-RU" sz="1400" b="1" dirty="0"/>
          </a:p>
        </p:txBody>
      </p:sp>
      <p:sp>
        <p:nvSpPr>
          <p:cNvPr id="31" name="Пятно 2 30"/>
          <p:cNvSpPr/>
          <p:nvPr/>
        </p:nvSpPr>
        <p:spPr>
          <a:xfrm>
            <a:off x="989344" y="4829633"/>
            <a:ext cx="749070" cy="480071"/>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ru-RU" sz="1400" b="1" dirty="0" smtClean="0"/>
              <a:t>7</a:t>
            </a:r>
            <a:endParaRPr lang="ru-RU" sz="1400" b="1" dirty="0"/>
          </a:p>
        </p:txBody>
      </p:sp>
      <p:sp>
        <p:nvSpPr>
          <p:cNvPr id="32" name="Пятно 2 31"/>
          <p:cNvSpPr/>
          <p:nvPr/>
        </p:nvSpPr>
        <p:spPr>
          <a:xfrm>
            <a:off x="1014932" y="5318208"/>
            <a:ext cx="749070" cy="480071"/>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ru-RU" sz="1400" b="1" dirty="0" smtClean="0"/>
              <a:t>8</a:t>
            </a:r>
            <a:endParaRPr lang="ru-RU" sz="1400" b="1" dirty="0"/>
          </a:p>
        </p:txBody>
      </p:sp>
      <p:sp>
        <p:nvSpPr>
          <p:cNvPr id="33" name="Пятно 2 32"/>
          <p:cNvSpPr/>
          <p:nvPr/>
        </p:nvSpPr>
        <p:spPr>
          <a:xfrm>
            <a:off x="1035965" y="5835084"/>
            <a:ext cx="749070" cy="480071"/>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ru-RU" sz="1400" b="1" dirty="0" smtClean="0"/>
              <a:t>9</a:t>
            </a:r>
            <a:endParaRPr lang="ru-RU" sz="1400" b="1" dirty="0"/>
          </a:p>
        </p:txBody>
      </p:sp>
    </p:spTree>
    <p:extLst>
      <p:ext uri="{BB962C8B-B14F-4D97-AF65-F5344CB8AC3E}">
        <p14:creationId xmlns:p14="http://schemas.microsoft.com/office/powerpoint/2010/main" val="3585770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Усачев\Desktop\300l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6845" y="5529890"/>
            <a:ext cx="1997157" cy="132810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server\обмен\Курносова\logo CS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44" y="142853"/>
            <a:ext cx="1000132" cy="1012167"/>
          </a:xfrm>
          <a:prstGeom prst="rect">
            <a:avLst/>
          </a:prstGeom>
          <a:noFill/>
          <a:extLst>
            <a:ext uri="{909E8E84-426E-40DD-AFC4-6F175D3DCCD1}">
              <a14:hiddenFill xmlns:a14="http://schemas.microsoft.com/office/drawing/2010/main">
                <a:solidFill>
                  <a:srgbClr val="FFFFFF"/>
                </a:solidFill>
              </a14:hiddenFill>
            </a:ext>
          </a:extLst>
        </p:spPr>
      </p:pic>
      <p:sp>
        <p:nvSpPr>
          <p:cNvPr id="31" name="Прямоугольник 30"/>
          <p:cNvSpPr/>
          <p:nvPr/>
        </p:nvSpPr>
        <p:spPr>
          <a:xfrm>
            <a:off x="0" y="160849"/>
            <a:ext cx="9361040" cy="586699"/>
          </a:xfrm>
          <a:prstGeom prst="rect">
            <a:avLst/>
          </a:prstGeom>
          <a:noFill/>
        </p:spPr>
        <p:txBody>
          <a:bodyPr wrap="square" lIns="91440" tIns="45720" rIns="91440" bIns="45720">
            <a:spAutoFit/>
          </a:bodyPr>
          <a:lstStyle/>
          <a:p>
            <a:pPr algn="ctr">
              <a:lnSpc>
                <a:spcPct val="150000"/>
              </a:lnSpc>
            </a:pPr>
            <a:r>
              <a:rPr lang="ru-RU" sz="2400" b="1" dirty="0" smtClean="0">
                <a:ln w="10541" cmpd="sng">
                  <a:solidFill>
                    <a:schemeClr val="accent1">
                      <a:shade val="88000"/>
                      <a:satMod val="110000"/>
                    </a:schemeClr>
                  </a:solidFill>
                  <a:prstDash val="solid"/>
                </a:ln>
                <a:solidFill>
                  <a:schemeClr val="tx2"/>
                </a:solidFill>
                <a:latin typeface="Futura PT Medium"/>
              </a:rPr>
              <a:t>Пирамида проблем</a:t>
            </a:r>
            <a:endParaRPr lang="ru-RU" sz="5400" b="1" cap="none" spc="0" dirty="0">
              <a:ln w="17780" cmpd="sng">
                <a:solidFill>
                  <a:srgbClr val="FFFFFF"/>
                </a:solidFill>
                <a:prstDash val="solid"/>
                <a:miter lim="800000"/>
              </a:ln>
              <a:solidFill>
                <a:schemeClr val="tx2"/>
              </a:solidFill>
              <a:effectLst>
                <a:outerShdw blurRad="50800" algn="tl" rotWithShape="0">
                  <a:srgbClr val="000000"/>
                </a:outerShdw>
              </a:effectLst>
            </a:endParaRPr>
          </a:p>
        </p:txBody>
      </p:sp>
      <p:sp>
        <p:nvSpPr>
          <p:cNvPr id="2" name="Трапеция 1"/>
          <p:cNvSpPr/>
          <p:nvPr/>
        </p:nvSpPr>
        <p:spPr>
          <a:xfrm>
            <a:off x="0" y="2379383"/>
            <a:ext cx="2502520" cy="2254034"/>
          </a:xfrm>
          <a:prstGeom prst="trapezoid">
            <a:avLst>
              <a:gd name="adj" fmla="val 3747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Трапеция 5"/>
          <p:cNvSpPr/>
          <p:nvPr/>
        </p:nvSpPr>
        <p:spPr>
          <a:xfrm>
            <a:off x="855058" y="1507193"/>
            <a:ext cx="1196662" cy="648072"/>
          </a:xfrm>
          <a:prstGeom prst="trapezoid">
            <a:avLst>
              <a:gd name="adj" fmla="val 441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Равнобедренный треугольник 6"/>
          <p:cNvSpPr/>
          <p:nvPr/>
        </p:nvSpPr>
        <p:spPr>
          <a:xfrm>
            <a:off x="1076647" y="815846"/>
            <a:ext cx="753484" cy="6783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2051720" y="846588"/>
            <a:ext cx="3888432" cy="369332"/>
          </a:xfrm>
          <a:prstGeom prst="rect">
            <a:avLst/>
          </a:prstGeom>
          <a:noFill/>
          <a:ln>
            <a:solidFill>
              <a:schemeClr val="tx1"/>
            </a:solidFill>
          </a:ln>
        </p:spPr>
        <p:txBody>
          <a:bodyPr wrap="square" rtlCol="0">
            <a:spAutoFit/>
          </a:bodyPr>
          <a:lstStyle/>
          <a:p>
            <a:r>
              <a:rPr lang="ru-RU" dirty="0" smtClean="0"/>
              <a:t>Федеральный уровень</a:t>
            </a:r>
            <a:endParaRPr lang="ru-RU" dirty="0"/>
          </a:p>
        </p:txBody>
      </p:sp>
      <p:sp>
        <p:nvSpPr>
          <p:cNvPr id="36" name="TextBox 35"/>
          <p:cNvSpPr txBox="1"/>
          <p:nvPr/>
        </p:nvSpPr>
        <p:spPr>
          <a:xfrm>
            <a:off x="2339752" y="1322527"/>
            <a:ext cx="3888432" cy="369332"/>
          </a:xfrm>
          <a:prstGeom prst="rect">
            <a:avLst/>
          </a:prstGeom>
          <a:noFill/>
          <a:ln>
            <a:solidFill>
              <a:schemeClr val="tx1"/>
            </a:solidFill>
          </a:ln>
        </p:spPr>
        <p:txBody>
          <a:bodyPr wrap="square" rtlCol="0">
            <a:spAutoFit/>
          </a:bodyPr>
          <a:lstStyle/>
          <a:p>
            <a:r>
              <a:rPr lang="ru-RU" dirty="0" smtClean="0"/>
              <a:t>Региональный уровень</a:t>
            </a:r>
            <a:endParaRPr lang="ru-RU" dirty="0"/>
          </a:p>
        </p:txBody>
      </p:sp>
      <p:sp>
        <p:nvSpPr>
          <p:cNvPr id="40" name="TextBox 39"/>
          <p:cNvSpPr txBox="1"/>
          <p:nvPr/>
        </p:nvSpPr>
        <p:spPr>
          <a:xfrm>
            <a:off x="3698528" y="1817450"/>
            <a:ext cx="3888432" cy="369332"/>
          </a:xfrm>
          <a:prstGeom prst="rect">
            <a:avLst/>
          </a:prstGeom>
          <a:noFill/>
          <a:ln>
            <a:solidFill>
              <a:schemeClr val="tx1"/>
            </a:solidFill>
          </a:ln>
        </p:spPr>
        <p:txBody>
          <a:bodyPr wrap="square" rtlCol="0">
            <a:spAutoFit/>
          </a:bodyPr>
          <a:lstStyle/>
          <a:p>
            <a:r>
              <a:rPr lang="ru-RU" dirty="0" smtClean="0"/>
              <a:t>Местный уровень</a:t>
            </a:r>
            <a:endParaRPr lang="ru-RU" dirty="0"/>
          </a:p>
        </p:txBody>
      </p:sp>
      <p:sp>
        <p:nvSpPr>
          <p:cNvPr id="10" name="TextBox 9"/>
          <p:cNvSpPr txBox="1"/>
          <p:nvPr/>
        </p:nvSpPr>
        <p:spPr>
          <a:xfrm>
            <a:off x="2339752" y="2241351"/>
            <a:ext cx="6317952" cy="3970318"/>
          </a:xfrm>
          <a:prstGeom prst="rect">
            <a:avLst/>
          </a:prstGeom>
          <a:noFill/>
          <a:ln>
            <a:solidFill>
              <a:schemeClr val="tx1"/>
            </a:solidFill>
          </a:ln>
        </p:spPr>
        <p:txBody>
          <a:bodyPr wrap="square" rtlCol="0">
            <a:spAutoFit/>
          </a:bodyPr>
          <a:lstStyle/>
          <a:p>
            <a:pPr marL="36000">
              <a:buAutoNum type="arabicPeriod"/>
            </a:pPr>
            <a:r>
              <a:rPr lang="ru-RU" sz="1400" b="1" dirty="0" smtClean="0">
                <a:latin typeface="Times New Roman" pitchFamily="18" charset="0"/>
                <a:cs typeface="Times New Roman" pitchFamily="18" charset="0"/>
              </a:rPr>
              <a:t>Отсутствие предварительных данных по расчету дохода для отнесения к категории оплаты (бесплатно, платно, с частичной оплатой)</a:t>
            </a:r>
            <a:endParaRPr lang="ru-RU" sz="1400" b="1" dirty="0">
              <a:latin typeface="Times New Roman" pitchFamily="18" charset="0"/>
              <a:cs typeface="Times New Roman" pitchFamily="18" charset="0"/>
            </a:endParaRPr>
          </a:p>
          <a:p>
            <a:pPr marL="36000">
              <a:buAutoNum type="arabicPeriod"/>
            </a:pPr>
            <a:r>
              <a:rPr lang="ru-RU" sz="1400" b="1" dirty="0" smtClean="0">
                <a:latin typeface="Times New Roman" pitchFamily="18" charset="0"/>
                <a:cs typeface="Times New Roman" pitchFamily="18" charset="0"/>
              </a:rPr>
              <a:t>Отсутствие сводных данных по дням о стоимости питания </a:t>
            </a:r>
            <a:endParaRPr lang="ru-RU" sz="1400" b="1" dirty="0">
              <a:latin typeface="Times New Roman" pitchFamily="18" charset="0"/>
              <a:cs typeface="Times New Roman" pitchFamily="18" charset="0"/>
            </a:endParaRPr>
          </a:p>
          <a:p>
            <a:pPr marL="36000">
              <a:buAutoNum type="arabicPeriod"/>
            </a:pPr>
            <a:r>
              <a:rPr lang="ru-RU" sz="1400" b="1" dirty="0" smtClean="0">
                <a:latin typeface="Times New Roman" pitchFamily="18" charset="0"/>
                <a:cs typeface="Times New Roman" pitchFamily="18" charset="0"/>
              </a:rPr>
              <a:t> Изменение стоимости дневного меню из-за работы поставщиков</a:t>
            </a:r>
            <a:endParaRPr lang="ru-RU" sz="1400" b="1" dirty="0">
              <a:latin typeface="Times New Roman" pitchFamily="18" charset="0"/>
              <a:cs typeface="Times New Roman" pitchFamily="18" charset="0"/>
            </a:endParaRPr>
          </a:p>
          <a:p>
            <a:pPr marL="36000">
              <a:buAutoNum type="arabicPeriod"/>
            </a:pPr>
            <a:r>
              <a:rPr lang="ru-RU" sz="1400" b="1" dirty="0" smtClean="0">
                <a:latin typeface="Times New Roman" pitchFamily="18" charset="0"/>
                <a:cs typeface="Times New Roman" pitchFamily="18" charset="0"/>
              </a:rPr>
              <a:t> Необходимость ручного ввода большого объема данных  по </a:t>
            </a:r>
            <a:r>
              <a:rPr lang="ru-RU" sz="1400" b="1" dirty="0">
                <a:latin typeface="Times New Roman" pitchFamily="18" charset="0"/>
                <a:cs typeface="Times New Roman" pitchFamily="18" charset="0"/>
              </a:rPr>
              <a:t>посещаемости по посещаемости </a:t>
            </a:r>
            <a:r>
              <a:rPr lang="ru-RU" sz="1400" b="1" dirty="0" smtClean="0">
                <a:latin typeface="Times New Roman" pitchFamily="18" charset="0"/>
                <a:cs typeface="Times New Roman" pitchFamily="18" charset="0"/>
              </a:rPr>
              <a:t> получателями и их математической </a:t>
            </a:r>
            <a:r>
              <a:rPr lang="ru-RU" sz="1400" b="1" dirty="0" err="1" smtClean="0">
                <a:latin typeface="Times New Roman" pitchFamily="18" charset="0"/>
                <a:cs typeface="Times New Roman" pitchFamily="18" charset="0"/>
              </a:rPr>
              <a:t>перепровреки</a:t>
            </a:r>
            <a:endParaRPr lang="ru-RU" sz="1400" b="1" dirty="0">
              <a:latin typeface="Times New Roman" pitchFamily="18" charset="0"/>
              <a:cs typeface="Times New Roman" pitchFamily="18" charset="0"/>
            </a:endParaRPr>
          </a:p>
          <a:p>
            <a:pPr marL="36000">
              <a:buAutoNum type="arabicPeriod"/>
            </a:pPr>
            <a:r>
              <a:rPr lang="ru-RU" sz="1400" b="1" dirty="0" smtClean="0">
                <a:latin typeface="Times New Roman" pitchFamily="18" charset="0"/>
                <a:cs typeface="Times New Roman" pitchFamily="18" charset="0"/>
              </a:rPr>
              <a:t> Невозможность достоверно контролировать факт отказа от определенных видов  услуг  получателями при фактическом посещении отделения</a:t>
            </a:r>
            <a:endParaRPr lang="ru-RU" sz="1400" b="1" dirty="0">
              <a:latin typeface="Times New Roman" pitchFamily="18" charset="0"/>
              <a:cs typeface="Times New Roman" pitchFamily="18" charset="0"/>
            </a:endParaRPr>
          </a:p>
          <a:p>
            <a:r>
              <a:rPr lang="ru-RU" sz="1400" b="1" dirty="0">
                <a:latin typeface="Times New Roman" pitchFamily="18" charset="0"/>
                <a:cs typeface="Times New Roman" pitchFamily="18" charset="0"/>
              </a:rPr>
              <a:t>6. Потери времени на сверку нормы гарантированных услуг и программы реабилитации (все что сверх нормы оплачивается 100%)</a:t>
            </a:r>
          </a:p>
          <a:p>
            <a:r>
              <a:rPr lang="ru-RU" sz="1400" b="1" dirty="0">
                <a:latin typeface="Times New Roman" pitchFamily="18" charset="0"/>
                <a:cs typeface="Times New Roman" pitchFamily="18" charset="0"/>
              </a:rPr>
              <a:t>7. </a:t>
            </a:r>
            <a:r>
              <a:rPr lang="ru-RU" sz="1400" b="1" dirty="0" smtClean="0">
                <a:latin typeface="Times New Roman" pitchFamily="18" charset="0"/>
                <a:cs typeface="Times New Roman" pitchFamily="18" charset="0"/>
              </a:rPr>
              <a:t>Отсутствие данных о пользовании транспортом учреждения в течении сезона отдыха получателями услуг</a:t>
            </a:r>
            <a:endParaRPr lang="ru-RU" sz="1400" b="1" dirty="0">
              <a:latin typeface="Times New Roman" pitchFamily="18" charset="0"/>
              <a:cs typeface="Times New Roman" pitchFamily="18" charset="0"/>
            </a:endParaRPr>
          </a:p>
          <a:p>
            <a:r>
              <a:rPr lang="ru-RU" sz="1400" b="1" dirty="0">
                <a:latin typeface="Times New Roman" pitchFamily="18" charset="0"/>
                <a:cs typeface="Times New Roman" pitchFamily="18" charset="0"/>
              </a:rPr>
              <a:t>8. Потеря времени на пересчет при неправильном внесении числовых значений </a:t>
            </a:r>
          </a:p>
          <a:p>
            <a:r>
              <a:rPr lang="ru-RU" sz="1400" b="1" dirty="0">
                <a:latin typeface="Times New Roman" pitchFamily="18" charset="0"/>
                <a:cs typeface="Times New Roman" pitchFamily="18" charset="0"/>
              </a:rPr>
              <a:t>9. Потеря времени на перепечатывание перечня при ошибке, или неправильном подписании со стороны получателя</a:t>
            </a:r>
          </a:p>
        </p:txBody>
      </p:sp>
    </p:spTree>
    <p:extLst>
      <p:ext uri="{BB962C8B-B14F-4D97-AF65-F5344CB8AC3E}">
        <p14:creationId xmlns:p14="http://schemas.microsoft.com/office/powerpoint/2010/main" val="853321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erver\обмен\Курносова\logo CS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44" y="0"/>
            <a:ext cx="1000132" cy="101216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00100" y="160849"/>
            <a:ext cx="7786742" cy="646331"/>
          </a:xfrm>
          <a:prstGeom prst="rect">
            <a:avLst/>
          </a:prstGeom>
          <a:noFill/>
        </p:spPr>
        <p:txBody>
          <a:bodyPr wrap="square" lIns="91440" tIns="45720" rIns="91440" bIns="45720">
            <a:spAutoFit/>
          </a:bodyPr>
          <a:lstStyle/>
          <a:p>
            <a:pPr algn="ctr">
              <a:lnSpc>
                <a:spcPct val="150000"/>
              </a:lnSpc>
            </a:pPr>
            <a:r>
              <a:rPr lang="ru-RU" sz="2400" b="1" dirty="0" smtClean="0">
                <a:ln w="10541" cmpd="sng">
                  <a:solidFill>
                    <a:schemeClr val="accent1">
                      <a:shade val="88000"/>
                      <a:satMod val="110000"/>
                    </a:schemeClr>
                  </a:solidFill>
                  <a:prstDash val="solid"/>
                </a:ln>
                <a:solidFill>
                  <a:schemeClr val="tx2"/>
                </a:solidFill>
                <a:latin typeface="Futura PT Medium"/>
              </a:rPr>
              <a:t>Анализ проблем и выявление путей их решения</a:t>
            </a:r>
            <a:endParaRPr lang="ru-RU" sz="5400" b="1" cap="none" spc="0" dirty="0">
              <a:ln w="17780" cmpd="sng">
                <a:solidFill>
                  <a:srgbClr val="FFFFFF"/>
                </a:solidFill>
                <a:prstDash val="solid"/>
                <a:miter lim="800000"/>
              </a:ln>
              <a:solidFill>
                <a:schemeClr val="tx2"/>
              </a:solidFill>
              <a:effectLst>
                <a:outerShdw blurRad="50800" algn="tl" rotWithShape="0">
                  <a:srgbClr val="000000"/>
                </a:outerShdw>
              </a:effectLst>
            </a:endParaRPr>
          </a:p>
        </p:txBody>
      </p:sp>
      <p:pic>
        <p:nvPicPr>
          <p:cNvPr id="5" name="Picture 3" descr="C:\Users\Усачев\Desktop\300l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6845" y="5529890"/>
            <a:ext cx="1997157" cy="13281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Таблица 6"/>
          <p:cNvGraphicFramePr>
            <a:graphicFrameLocks noGrp="1"/>
          </p:cNvGraphicFramePr>
          <p:nvPr>
            <p:extLst>
              <p:ext uri="{D42A27DB-BD31-4B8C-83A1-F6EECF244321}">
                <p14:modId xmlns:p14="http://schemas.microsoft.com/office/powerpoint/2010/main" val="12407152"/>
              </p:ext>
            </p:extLst>
          </p:nvPr>
        </p:nvGraphicFramePr>
        <p:xfrm>
          <a:off x="539552" y="1124744"/>
          <a:ext cx="8247291" cy="4291920"/>
        </p:xfrm>
        <a:graphic>
          <a:graphicData uri="http://schemas.openxmlformats.org/drawingml/2006/table">
            <a:tbl>
              <a:tblPr firstRow="1" firstCol="1" bandRow="1">
                <a:tableStyleId>{5C22544A-7EE6-4342-B048-85BDC9FD1C3A}</a:tableStyleId>
              </a:tblPr>
              <a:tblGrid>
                <a:gridCol w="339588"/>
                <a:gridCol w="1904792"/>
                <a:gridCol w="3156220"/>
                <a:gridCol w="792088"/>
                <a:gridCol w="2054603"/>
              </a:tblGrid>
              <a:tr h="241545">
                <a:tc>
                  <a:txBody>
                    <a:bodyPr/>
                    <a:lstStyle/>
                    <a:p>
                      <a:pPr>
                        <a:spcAft>
                          <a:spcPts val="0"/>
                        </a:spcAft>
                      </a:pPr>
                      <a:r>
                        <a:rPr lang="ru-RU" sz="1200" dirty="0">
                          <a:effectLst/>
                          <a:latin typeface="Times New Roman" pitchFamily="18" charset="0"/>
                          <a:cs typeface="Times New Roman" pitchFamily="18" charset="0"/>
                        </a:rPr>
                        <a:t> № п/п</a:t>
                      </a:r>
                    </a:p>
                  </a:txBody>
                  <a:tcPr marL="27896" marR="27896" marT="0" marB="0"/>
                </a:tc>
                <a:tc>
                  <a:txBody>
                    <a:bodyPr/>
                    <a:lstStyle/>
                    <a:p>
                      <a:pPr>
                        <a:spcAft>
                          <a:spcPts val="0"/>
                        </a:spcAft>
                      </a:pPr>
                      <a:r>
                        <a:rPr lang="ru-RU" sz="1200" dirty="0">
                          <a:effectLst/>
                          <a:latin typeface="Times New Roman" pitchFamily="18" charset="0"/>
                          <a:cs typeface="Times New Roman" pitchFamily="18" charset="0"/>
                        </a:rPr>
                        <a:t>Выявленная проблема</a:t>
                      </a:r>
                    </a:p>
                  </a:txBody>
                  <a:tcPr marL="27896" marR="27896" marT="0" marB="0"/>
                </a:tc>
                <a:tc>
                  <a:txBody>
                    <a:bodyPr/>
                    <a:lstStyle/>
                    <a:p>
                      <a:pPr>
                        <a:spcAft>
                          <a:spcPts val="0"/>
                        </a:spcAft>
                      </a:pPr>
                      <a:r>
                        <a:rPr lang="ru-RU" sz="1200">
                          <a:effectLst/>
                          <a:latin typeface="Times New Roman" pitchFamily="18" charset="0"/>
                          <a:cs typeface="Times New Roman" pitchFamily="18" charset="0"/>
                        </a:rPr>
                        <a:t>Мероприятие</a:t>
                      </a:r>
                    </a:p>
                  </a:txBody>
                  <a:tcPr marL="27896" marR="27896" marT="0" marB="0"/>
                </a:tc>
                <a:tc>
                  <a:txBody>
                    <a:bodyPr/>
                    <a:lstStyle/>
                    <a:p>
                      <a:pPr>
                        <a:spcAft>
                          <a:spcPts val="0"/>
                        </a:spcAft>
                      </a:pPr>
                      <a:r>
                        <a:rPr lang="ru-RU" sz="1200">
                          <a:effectLst/>
                          <a:latin typeface="Times New Roman" pitchFamily="18" charset="0"/>
                          <a:cs typeface="Times New Roman" pitchFamily="18" charset="0"/>
                        </a:rPr>
                        <a:t>Срок реализации</a:t>
                      </a:r>
                    </a:p>
                  </a:txBody>
                  <a:tcPr marL="27896" marR="27896" marT="0" marB="0"/>
                </a:tc>
                <a:tc>
                  <a:txBody>
                    <a:bodyPr/>
                    <a:lstStyle/>
                    <a:p>
                      <a:pPr>
                        <a:spcAft>
                          <a:spcPts val="0"/>
                        </a:spcAft>
                      </a:pPr>
                      <a:r>
                        <a:rPr lang="ru-RU" sz="1200" dirty="0">
                          <a:effectLst/>
                          <a:latin typeface="Times New Roman" pitchFamily="18" charset="0"/>
                          <a:cs typeface="Times New Roman" pitchFamily="18" charset="0"/>
                        </a:rPr>
                        <a:t>Ответственный исполнитель</a:t>
                      </a:r>
                    </a:p>
                  </a:txBody>
                  <a:tcPr marL="27896" marR="27896" marT="0" marB="0"/>
                </a:tc>
              </a:tr>
              <a:tr h="800128">
                <a:tc>
                  <a:txBody>
                    <a:bodyPr/>
                    <a:lstStyle/>
                    <a:p>
                      <a:pPr>
                        <a:spcAft>
                          <a:spcPts val="0"/>
                        </a:spcAft>
                      </a:pPr>
                      <a:r>
                        <a:rPr lang="ru-RU" sz="1200" dirty="0" smtClean="0">
                          <a:effectLst/>
                          <a:latin typeface="Times New Roman" pitchFamily="18" charset="0"/>
                          <a:cs typeface="Times New Roman" pitchFamily="18" charset="0"/>
                        </a:rPr>
                        <a:t>1 </a:t>
                      </a:r>
                      <a:endParaRPr lang="ru-RU" sz="1200" dirty="0">
                        <a:effectLst/>
                        <a:latin typeface="Times New Roman" pitchFamily="18" charset="0"/>
                        <a:cs typeface="Times New Roman" pitchFamily="18" charset="0"/>
                      </a:endParaRPr>
                    </a:p>
                  </a:txBody>
                  <a:tcPr marL="27896" marR="27896" marT="0" marB="0"/>
                </a:tc>
                <a:tc>
                  <a:txBody>
                    <a:bodyPr/>
                    <a:lstStyle/>
                    <a:p>
                      <a:pPr marL="36000">
                        <a:buAutoNum type="arabicPeriod"/>
                      </a:pPr>
                      <a:r>
                        <a:rPr lang="ru-RU" sz="1200" b="1" dirty="0" smtClean="0">
                          <a:latin typeface="Times New Roman" pitchFamily="18" charset="0"/>
                          <a:cs typeface="Times New Roman" pitchFamily="18" charset="0"/>
                        </a:rPr>
                        <a:t>Отсутствие предварительных данных по расчету дохода для отнесения к категории оплаты (бесплатно, платно, с частичной оплатой)</a:t>
                      </a:r>
                      <a:endParaRPr lang="ru-RU" sz="1200" b="1" dirty="0">
                        <a:latin typeface="Times New Roman" pitchFamily="18" charset="0"/>
                        <a:cs typeface="Times New Roman" pitchFamily="18" charset="0"/>
                      </a:endParaRPr>
                    </a:p>
                  </a:txBody>
                  <a:tcPr marL="27896" marR="27896" marT="0" marB="0"/>
                </a:tc>
                <a:tc>
                  <a:txBody>
                    <a:bodyPr/>
                    <a:lstStyle/>
                    <a:p>
                      <a:pPr marL="342900" lvl="0" indent="-342900">
                        <a:lnSpc>
                          <a:spcPct val="115000"/>
                        </a:lnSpc>
                        <a:spcAft>
                          <a:spcPts val="0"/>
                        </a:spcAft>
                        <a:buFont typeface="+mj-lt"/>
                        <a:buAutoNum type="arabicPeriod"/>
                      </a:pPr>
                      <a:r>
                        <a:rPr lang="ru-RU" sz="1200" dirty="0" smtClean="0">
                          <a:effectLst/>
                          <a:latin typeface="Times New Roman" pitchFamily="18" charset="0"/>
                          <a:ea typeface="Calibri"/>
                          <a:cs typeface="Times New Roman" pitchFamily="18" charset="0"/>
                        </a:rPr>
                        <a:t>Расчет уровня дохода с определением отнесения к  размеру менее прожиточного, до 150% и свыше прожиточного минимума при приеме на обслуживании и формировании личного дела получателей. </a:t>
                      </a:r>
                      <a:endParaRPr lang="ru-RU" sz="1200" dirty="0">
                        <a:effectLst/>
                        <a:latin typeface="Times New Roman" pitchFamily="18" charset="0"/>
                        <a:ea typeface="Calibri"/>
                        <a:cs typeface="Times New Roman" pitchFamily="18" charset="0"/>
                      </a:endParaRPr>
                    </a:p>
                  </a:txBody>
                  <a:tcPr marL="27896" marR="27896" marT="0" marB="0"/>
                </a:tc>
                <a:tc>
                  <a:txBody>
                    <a:bodyPr/>
                    <a:lstStyle/>
                    <a:p>
                      <a:pPr>
                        <a:lnSpc>
                          <a:spcPct val="115000"/>
                        </a:lnSpc>
                        <a:spcAft>
                          <a:spcPts val="0"/>
                        </a:spcAft>
                      </a:pPr>
                      <a:r>
                        <a:rPr lang="ru-RU" sz="1200" dirty="0" smtClean="0">
                          <a:effectLst/>
                          <a:latin typeface="Times New Roman" pitchFamily="18" charset="0"/>
                          <a:ea typeface="Calibri"/>
                          <a:cs typeface="Times New Roman" pitchFamily="18" charset="0"/>
                        </a:rPr>
                        <a:t>до</a:t>
                      </a:r>
                      <a:r>
                        <a:rPr lang="ru-RU" sz="1200" baseline="0" dirty="0" smtClean="0">
                          <a:effectLst/>
                          <a:latin typeface="Times New Roman" pitchFamily="18" charset="0"/>
                          <a:ea typeface="Calibri"/>
                          <a:cs typeface="Times New Roman" pitchFamily="18" charset="0"/>
                        </a:rPr>
                        <a:t> 20.09.2022, затем постоянно</a:t>
                      </a:r>
                      <a:endParaRPr lang="ru-RU" sz="1200" dirty="0">
                        <a:effectLst/>
                        <a:latin typeface="Times New Roman" pitchFamily="18" charset="0"/>
                        <a:ea typeface="Calibri"/>
                        <a:cs typeface="Times New Roman" pitchFamily="18" charset="0"/>
                      </a:endParaRPr>
                    </a:p>
                  </a:txBody>
                  <a:tcPr marL="27896" marR="27896" marT="0" marB="0"/>
                </a:tc>
                <a:tc>
                  <a:txBody>
                    <a:bodyPr/>
                    <a:lstStyle/>
                    <a:p>
                      <a:pPr marL="36000" marR="0" lvl="0" indent="0" algn="l" defTabSz="914400" rtl="0" eaLnBrk="1" fontAlgn="auto" latinLnBrk="0" hangingPunct="1">
                        <a:lnSpc>
                          <a:spcPct val="115000"/>
                        </a:lnSpc>
                        <a:spcBef>
                          <a:spcPts val="0"/>
                        </a:spcBef>
                        <a:spcAft>
                          <a:spcPts val="0"/>
                        </a:spcAft>
                        <a:buClrTx/>
                        <a:buSzTx/>
                        <a:buFont typeface="+mj-lt"/>
                        <a:buNone/>
                        <a:tabLst>
                          <a:tab pos="152400" algn="l"/>
                        </a:tabLst>
                        <a:defRPr/>
                      </a:pPr>
                      <a:r>
                        <a:rPr lang="ru-RU" sz="1200" baseline="0" dirty="0" smtClean="0">
                          <a:effectLst/>
                          <a:latin typeface="Times New Roman" pitchFamily="18" charset="0"/>
                          <a:ea typeface="Calibri"/>
                          <a:cs typeface="Times New Roman" pitchFamily="18" charset="0"/>
                        </a:rPr>
                        <a:t>Специалист по социальной работе </a:t>
                      </a:r>
                      <a:r>
                        <a:rPr lang="ru-RU" sz="1200" baseline="0" dirty="0" err="1" smtClean="0">
                          <a:effectLst/>
                          <a:latin typeface="Times New Roman" pitchFamily="18" charset="0"/>
                          <a:ea typeface="Calibri"/>
                          <a:cs typeface="Times New Roman" pitchFamily="18" charset="0"/>
                        </a:rPr>
                        <a:t>Отт</a:t>
                      </a:r>
                      <a:r>
                        <a:rPr lang="ru-RU" sz="1200" baseline="0" dirty="0" smtClean="0">
                          <a:effectLst/>
                          <a:latin typeface="Times New Roman" pitchFamily="18" charset="0"/>
                          <a:ea typeface="Calibri"/>
                          <a:cs typeface="Times New Roman" pitchFamily="18" charset="0"/>
                        </a:rPr>
                        <a:t> Л.И.</a:t>
                      </a:r>
                      <a:endParaRPr lang="ru-RU" sz="1200" baseline="0" dirty="0">
                        <a:effectLst/>
                        <a:latin typeface="Times New Roman" pitchFamily="18" charset="0"/>
                        <a:ea typeface="Calibri"/>
                        <a:cs typeface="Times New Roman" pitchFamily="18" charset="0"/>
                      </a:endParaRPr>
                    </a:p>
                  </a:txBody>
                  <a:tcPr marL="27896" marR="27896" marT="0" marB="0"/>
                </a:tc>
              </a:tr>
              <a:tr h="1411560">
                <a:tc>
                  <a:txBody>
                    <a:bodyPr/>
                    <a:lstStyle/>
                    <a:p>
                      <a:pPr>
                        <a:spcAft>
                          <a:spcPts val="0"/>
                        </a:spcAft>
                      </a:pPr>
                      <a:r>
                        <a:rPr lang="ru-RU" sz="1200" dirty="0" smtClean="0">
                          <a:effectLst/>
                          <a:latin typeface="Times New Roman" pitchFamily="18" charset="0"/>
                          <a:cs typeface="Times New Roman" pitchFamily="18" charset="0"/>
                        </a:rPr>
                        <a:t>2</a:t>
                      </a:r>
                      <a:endParaRPr lang="ru-RU" sz="1200" dirty="0">
                        <a:effectLst/>
                        <a:latin typeface="Times New Roman" pitchFamily="18" charset="0"/>
                        <a:cs typeface="Times New Roman" pitchFamily="18" charset="0"/>
                      </a:endParaRPr>
                    </a:p>
                  </a:txBody>
                  <a:tcPr marL="27896" marR="27896" marT="0" marB="0"/>
                </a:tc>
                <a:tc>
                  <a:txBody>
                    <a:bodyPr/>
                    <a:lstStyle/>
                    <a:p>
                      <a:pPr marL="36000">
                        <a:buNone/>
                      </a:pPr>
                      <a:r>
                        <a:rPr lang="ru-RU" sz="1200" b="1" dirty="0" smtClean="0">
                          <a:latin typeface="Times New Roman" pitchFamily="18" charset="0"/>
                          <a:cs typeface="Times New Roman" pitchFamily="18" charset="0"/>
                        </a:rPr>
                        <a:t>2.Отсутствие сводных данных по дням о стоимости питания </a:t>
                      </a:r>
                      <a:endParaRPr lang="ru-RU" sz="1200" b="1" dirty="0">
                        <a:latin typeface="Times New Roman" pitchFamily="18" charset="0"/>
                        <a:cs typeface="Times New Roman" pitchFamily="18" charset="0"/>
                      </a:endParaRPr>
                    </a:p>
                  </a:txBody>
                  <a:tcPr marL="27896" marR="27896" marT="0" marB="0"/>
                </a:tc>
                <a:tc>
                  <a:txBody>
                    <a:bodyPr/>
                    <a:lstStyle/>
                    <a:p>
                      <a:pPr marL="342900" lvl="0" indent="-342900">
                        <a:lnSpc>
                          <a:spcPct val="115000"/>
                        </a:lnSpc>
                        <a:spcAft>
                          <a:spcPts val="0"/>
                        </a:spcAft>
                        <a:buFont typeface="+mj-lt"/>
                        <a:buAutoNum type="arabicPeriod"/>
                      </a:pPr>
                      <a:r>
                        <a:rPr lang="ru-RU" sz="1200" dirty="0" smtClean="0">
                          <a:effectLst/>
                          <a:latin typeface="Times New Roman" pitchFamily="18" charset="0"/>
                          <a:cs typeface="Times New Roman" pitchFamily="18" charset="0"/>
                        </a:rPr>
                        <a:t>Ведение ежедневной</a:t>
                      </a:r>
                      <a:r>
                        <a:rPr lang="ru-RU" sz="1200" baseline="0" dirty="0" smtClean="0">
                          <a:effectLst/>
                          <a:latin typeface="Times New Roman" pitchFamily="18" charset="0"/>
                          <a:cs typeface="Times New Roman" pitchFamily="18" charset="0"/>
                        </a:rPr>
                        <a:t> таблицы с указанием стоимости продуктов по меню по завтраку и обеду в обмене учреждения</a:t>
                      </a:r>
                      <a:endParaRPr lang="ru-RU" sz="1200" dirty="0">
                        <a:effectLst/>
                        <a:latin typeface="Times New Roman" pitchFamily="18" charset="0"/>
                        <a:ea typeface="Calibri"/>
                        <a:cs typeface="Times New Roman" pitchFamily="18" charset="0"/>
                      </a:endParaRPr>
                    </a:p>
                  </a:txBody>
                  <a:tcPr marL="27896" marR="27896" marT="0" marB="0"/>
                </a:tc>
                <a:tc>
                  <a:txBody>
                    <a:bodyPr/>
                    <a:lstStyle/>
                    <a:p>
                      <a:pPr marL="36000" marR="0" lvl="0" indent="0" algn="l" defTabSz="914400" rtl="0" eaLnBrk="1" fontAlgn="auto" latinLnBrk="0" hangingPunct="1">
                        <a:lnSpc>
                          <a:spcPct val="115000"/>
                        </a:lnSpc>
                        <a:spcBef>
                          <a:spcPts val="0"/>
                        </a:spcBef>
                        <a:spcAft>
                          <a:spcPts val="0"/>
                        </a:spcAft>
                        <a:buClrTx/>
                        <a:buSzTx/>
                        <a:buFont typeface="+mj-lt"/>
                        <a:buNone/>
                        <a:tabLst>
                          <a:tab pos="162560" algn="l"/>
                        </a:tabLst>
                        <a:defRPr/>
                      </a:pPr>
                      <a:r>
                        <a:rPr lang="ru-RU" sz="1200" dirty="0" smtClean="0">
                          <a:effectLst/>
                          <a:latin typeface="Times New Roman" pitchFamily="18" charset="0"/>
                          <a:ea typeface="Calibri"/>
                          <a:cs typeface="Times New Roman" pitchFamily="18" charset="0"/>
                        </a:rPr>
                        <a:t>до</a:t>
                      </a:r>
                      <a:r>
                        <a:rPr lang="ru-RU" sz="1200" baseline="0" dirty="0" smtClean="0">
                          <a:effectLst/>
                          <a:latin typeface="Times New Roman" pitchFamily="18" charset="0"/>
                          <a:ea typeface="Calibri"/>
                          <a:cs typeface="Times New Roman" pitchFamily="18" charset="0"/>
                        </a:rPr>
                        <a:t> 20.09.2022, затем постоянно</a:t>
                      </a:r>
                      <a:endParaRPr lang="ru-RU" sz="1200" dirty="0" smtClean="0">
                        <a:effectLst/>
                        <a:latin typeface="Times New Roman" pitchFamily="18" charset="0"/>
                        <a:ea typeface="Calibri"/>
                        <a:cs typeface="Times New Roman" pitchFamily="18" charset="0"/>
                      </a:endParaRPr>
                    </a:p>
                    <a:p>
                      <a:pPr marL="36000" lvl="0" indent="0">
                        <a:lnSpc>
                          <a:spcPct val="115000"/>
                        </a:lnSpc>
                        <a:spcAft>
                          <a:spcPts val="0"/>
                        </a:spcAft>
                        <a:buFont typeface="+mj-lt"/>
                        <a:buNone/>
                        <a:tabLst>
                          <a:tab pos="162560" algn="l"/>
                        </a:tabLst>
                      </a:pPr>
                      <a:endParaRPr lang="ru-RU" sz="1200" dirty="0">
                        <a:effectLst/>
                        <a:latin typeface="Times New Roman" pitchFamily="18" charset="0"/>
                        <a:ea typeface="Calibri"/>
                        <a:cs typeface="Times New Roman" pitchFamily="18" charset="0"/>
                      </a:endParaRPr>
                    </a:p>
                  </a:txBody>
                  <a:tcPr marL="27896" marR="27896" marT="0" marB="0"/>
                </a:tc>
                <a:tc>
                  <a:txBody>
                    <a:bodyPr/>
                    <a:lstStyle/>
                    <a:p>
                      <a:pPr marL="36000" marR="0" lvl="0" indent="0" algn="l" defTabSz="914400" rtl="0" eaLnBrk="1" fontAlgn="auto" latinLnBrk="0" hangingPunct="1">
                        <a:lnSpc>
                          <a:spcPct val="115000"/>
                        </a:lnSpc>
                        <a:spcBef>
                          <a:spcPts val="0"/>
                        </a:spcBef>
                        <a:spcAft>
                          <a:spcPts val="0"/>
                        </a:spcAft>
                        <a:buClrTx/>
                        <a:buSzTx/>
                        <a:buFont typeface="+mj-lt"/>
                        <a:buAutoNum type="arabicPeriod"/>
                        <a:tabLst>
                          <a:tab pos="152400" algn="l"/>
                        </a:tabLst>
                        <a:defRPr/>
                      </a:pPr>
                      <a:r>
                        <a:rPr lang="ru-RU" sz="1200" baseline="0" dirty="0" smtClean="0">
                          <a:effectLst/>
                          <a:latin typeface="Times New Roman" pitchFamily="18" charset="0"/>
                          <a:ea typeface="Calibri"/>
                          <a:cs typeface="Times New Roman" pitchFamily="18" charset="0"/>
                        </a:rPr>
                        <a:t>Ведущий бухгалтер Трофимова А.С.</a:t>
                      </a:r>
                      <a:endParaRPr lang="ru-RU" sz="1200" baseline="0" dirty="0">
                        <a:effectLst/>
                        <a:latin typeface="Times New Roman" pitchFamily="18" charset="0"/>
                        <a:ea typeface="Calibri"/>
                        <a:cs typeface="Times New Roman" pitchFamily="18" charset="0"/>
                      </a:endParaRPr>
                    </a:p>
                  </a:txBody>
                  <a:tcPr marL="27896" marR="27896" marT="0" marB="0"/>
                </a:tc>
              </a:tr>
              <a:tr h="1015801">
                <a:tc>
                  <a:txBody>
                    <a:bodyPr/>
                    <a:lstStyle/>
                    <a:p>
                      <a:pPr>
                        <a:spcAft>
                          <a:spcPts val="0"/>
                        </a:spcAft>
                      </a:pPr>
                      <a:r>
                        <a:rPr lang="ru-RU" sz="1200" dirty="0" smtClean="0">
                          <a:effectLst/>
                          <a:latin typeface="Times New Roman" pitchFamily="18" charset="0"/>
                          <a:cs typeface="Times New Roman" pitchFamily="18" charset="0"/>
                        </a:rPr>
                        <a:t>3</a:t>
                      </a:r>
                      <a:endParaRPr lang="ru-RU" sz="1200" dirty="0">
                        <a:effectLst/>
                        <a:latin typeface="Times New Roman" pitchFamily="18" charset="0"/>
                        <a:cs typeface="Times New Roman" pitchFamily="18" charset="0"/>
                      </a:endParaRPr>
                    </a:p>
                  </a:txBody>
                  <a:tcPr marL="27896" marR="27896" marT="0" marB="0"/>
                </a:tc>
                <a:tc>
                  <a:txBody>
                    <a:bodyPr/>
                    <a:lstStyle/>
                    <a:p>
                      <a:pPr marL="3600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itchFamily="18" charset="0"/>
                          <a:cs typeface="Times New Roman" pitchFamily="18" charset="0"/>
                        </a:rPr>
                        <a:t>Изменение стоимости дневного меню из-за работы поставщиков</a:t>
                      </a:r>
                    </a:p>
                    <a:p>
                      <a:pPr marL="36000">
                        <a:buAutoNum type="arabicPeriod"/>
                      </a:pPr>
                      <a:endParaRPr lang="ru-RU" sz="1200" b="1" dirty="0">
                        <a:latin typeface="Times New Roman" pitchFamily="18" charset="0"/>
                        <a:cs typeface="Times New Roman" pitchFamily="18" charset="0"/>
                      </a:endParaRPr>
                    </a:p>
                  </a:txBody>
                  <a:tcPr marL="27896" marR="27896" marT="0" marB="0"/>
                </a:tc>
                <a:tc>
                  <a:txBody>
                    <a:bodyPr/>
                    <a:lstStyle/>
                    <a:p>
                      <a:pPr marL="342900" lvl="0" indent="-342900">
                        <a:lnSpc>
                          <a:spcPct val="115000"/>
                        </a:lnSpc>
                        <a:spcAft>
                          <a:spcPts val="0"/>
                        </a:spcAft>
                        <a:buFont typeface="+mj-lt"/>
                        <a:buAutoNum type="arabicPeriod"/>
                      </a:pPr>
                      <a:r>
                        <a:rPr lang="ru-RU" sz="1200" dirty="0" smtClean="0">
                          <a:effectLst/>
                          <a:latin typeface="Times New Roman" pitchFamily="18" charset="0"/>
                          <a:ea typeface="Calibri"/>
                          <a:cs typeface="Times New Roman" pitchFamily="18" charset="0"/>
                        </a:rPr>
                        <a:t>Не заказывать на последний день сезона поставку скоропортящихся продуктов,  хлебобулочную продукцию заказывать</a:t>
                      </a:r>
                      <a:r>
                        <a:rPr lang="ru-RU" sz="1200" baseline="0" dirty="0" smtClean="0">
                          <a:effectLst/>
                          <a:latin typeface="Times New Roman" pitchFamily="18" charset="0"/>
                          <a:ea typeface="Calibri"/>
                          <a:cs typeface="Times New Roman" pitchFamily="18" charset="0"/>
                        </a:rPr>
                        <a:t> за день (срок годности 48 ч)</a:t>
                      </a:r>
                      <a:endParaRPr lang="ru-RU" sz="1200" dirty="0">
                        <a:effectLst/>
                        <a:latin typeface="Times New Roman" pitchFamily="18" charset="0"/>
                        <a:ea typeface="Calibri"/>
                        <a:cs typeface="Times New Roman" pitchFamily="18" charset="0"/>
                      </a:endParaRPr>
                    </a:p>
                  </a:txBody>
                  <a:tcPr marL="27896" marR="27896" marT="0" marB="0"/>
                </a:tc>
                <a:tc>
                  <a:txBody>
                    <a:bodyPr/>
                    <a:lstStyle/>
                    <a:p>
                      <a:pPr marL="36000" marR="0" lvl="0" indent="0" algn="l" defTabSz="914400" rtl="0" eaLnBrk="1" fontAlgn="auto" latinLnBrk="0" hangingPunct="1">
                        <a:lnSpc>
                          <a:spcPct val="115000"/>
                        </a:lnSpc>
                        <a:spcBef>
                          <a:spcPts val="0"/>
                        </a:spcBef>
                        <a:spcAft>
                          <a:spcPts val="0"/>
                        </a:spcAft>
                        <a:buClrTx/>
                        <a:buSzTx/>
                        <a:buFont typeface="+mj-lt"/>
                        <a:buNone/>
                        <a:tabLst>
                          <a:tab pos="162560" algn="l"/>
                        </a:tabLst>
                        <a:defRPr/>
                      </a:pPr>
                      <a:r>
                        <a:rPr lang="ru-RU" sz="1200" dirty="0" smtClean="0">
                          <a:effectLst/>
                          <a:latin typeface="Times New Roman" pitchFamily="18" charset="0"/>
                          <a:ea typeface="Calibri"/>
                          <a:cs typeface="Times New Roman" pitchFamily="18" charset="0"/>
                        </a:rPr>
                        <a:t>до</a:t>
                      </a:r>
                      <a:r>
                        <a:rPr lang="ru-RU" sz="1200" baseline="0" dirty="0" smtClean="0">
                          <a:effectLst/>
                          <a:latin typeface="Times New Roman" pitchFamily="18" charset="0"/>
                          <a:ea typeface="Calibri"/>
                          <a:cs typeface="Times New Roman" pitchFamily="18" charset="0"/>
                        </a:rPr>
                        <a:t> 20.09.2022, затем постоянно</a:t>
                      </a:r>
                      <a:endParaRPr lang="ru-RU" sz="1200" dirty="0" smtClean="0">
                        <a:effectLst/>
                        <a:latin typeface="Times New Roman" pitchFamily="18" charset="0"/>
                        <a:ea typeface="Calibri"/>
                        <a:cs typeface="Times New Roman" pitchFamily="18" charset="0"/>
                      </a:endParaRPr>
                    </a:p>
                    <a:p>
                      <a:pPr marL="36000" lvl="0" indent="0">
                        <a:lnSpc>
                          <a:spcPct val="115000"/>
                        </a:lnSpc>
                        <a:spcAft>
                          <a:spcPts val="0"/>
                        </a:spcAft>
                        <a:buFont typeface="+mj-lt"/>
                        <a:buNone/>
                        <a:tabLst>
                          <a:tab pos="162560" algn="l"/>
                        </a:tabLst>
                      </a:pPr>
                      <a:endParaRPr lang="ru-RU" sz="1200" dirty="0">
                        <a:effectLst/>
                        <a:latin typeface="Times New Roman" pitchFamily="18" charset="0"/>
                        <a:ea typeface="Calibri"/>
                        <a:cs typeface="Times New Roman" pitchFamily="18" charset="0"/>
                      </a:endParaRPr>
                    </a:p>
                  </a:txBody>
                  <a:tcPr marL="27896" marR="27896" marT="0" marB="0"/>
                </a:tc>
                <a:tc>
                  <a:txBody>
                    <a:bodyPr/>
                    <a:lstStyle/>
                    <a:p>
                      <a:pPr marL="36000" marR="0" lvl="0" indent="0" algn="l" defTabSz="914400" rtl="0" eaLnBrk="1" fontAlgn="auto" latinLnBrk="0" hangingPunct="1">
                        <a:lnSpc>
                          <a:spcPct val="115000"/>
                        </a:lnSpc>
                        <a:spcBef>
                          <a:spcPts val="0"/>
                        </a:spcBef>
                        <a:spcAft>
                          <a:spcPts val="0"/>
                        </a:spcAft>
                        <a:buClrTx/>
                        <a:buSzTx/>
                        <a:buFont typeface="+mj-lt"/>
                        <a:buAutoNum type="arabicPeriod"/>
                        <a:tabLst>
                          <a:tab pos="152400" algn="l"/>
                        </a:tabLst>
                        <a:defRPr/>
                      </a:pPr>
                      <a:r>
                        <a:rPr lang="ru-RU" sz="1200" baseline="0" dirty="0" smtClean="0">
                          <a:effectLst/>
                          <a:latin typeface="Times New Roman" pitchFamily="18" charset="0"/>
                          <a:ea typeface="Calibri"/>
                          <a:cs typeface="Times New Roman" pitchFamily="18" charset="0"/>
                        </a:rPr>
                        <a:t>Зав. Хозяйством Травников О.С.</a:t>
                      </a:r>
                      <a:endParaRPr lang="ru-RU" sz="1200" baseline="0" dirty="0">
                        <a:effectLst/>
                        <a:latin typeface="Times New Roman" pitchFamily="18" charset="0"/>
                        <a:ea typeface="Calibri"/>
                        <a:cs typeface="Times New Roman" pitchFamily="18" charset="0"/>
                      </a:endParaRPr>
                    </a:p>
                  </a:txBody>
                  <a:tcPr marL="27896" marR="27896" marT="0" marB="0"/>
                </a:tc>
              </a:tr>
            </a:tbl>
          </a:graphicData>
        </a:graphic>
      </p:graphicFrame>
    </p:spTree>
    <p:extLst>
      <p:ext uri="{BB962C8B-B14F-4D97-AF65-F5344CB8AC3E}">
        <p14:creationId xmlns:p14="http://schemas.microsoft.com/office/powerpoint/2010/main" val="2756440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3374</TotalTime>
  <Words>1415</Words>
  <Application>Microsoft Office PowerPoint</Application>
  <PresentationFormat>Экран (4:3)</PresentationFormat>
  <Paragraphs>183</Paragraphs>
  <Slides>14</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Усачев</dc:creator>
  <cp:lastModifiedBy>Пользователь Windows</cp:lastModifiedBy>
  <cp:revision>183</cp:revision>
  <cp:lastPrinted>2021-10-08T08:35:00Z</cp:lastPrinted>
  <dcterms:created xsi:type="dcterms:W3CDTF">2020-01-17T02:49:10Z</dcterms:created>
  <dcterms:modified xsi:type="dcterms:W3CDTF">2023-04-11T23:17:47Z</dcterms:modified>
</cp:coreProperties>
</file>