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7"/>
  </p:notesMasterIdLst>
  <p:sldIdLst>
    <p:sldId id="289" r:id="rId2"/>
    <p:sldId id="257" r:id="rId3"/>
    <p:sldId id="258" r:id="rId4"/>
    <p:sldId id="291" r:id="rId5"/>
    <p:sldId id="298" r:id="rId6"/>
    <p:sldId id="301" r:id="rId7"/>
    <p:sldId id="259" r:id="rId8"/>
    <p:sldId id="294" r:id="rId9"/>
    <p:sldId id="287" r:id="rId10"/>
    <p:sldId id="295" r:id="rId11"/>
    <p:sldId id="302" r:id="rId12"/>
    <p:sldId id="300" r:id="rId13"/>
    <p:sldId id="303" r:id="rId14"/>
    <p:sldId id="304" r:id="rId15"/>
    <p:sldId id="290" r:id="rId16"/>
  </p:sldIdLst>
  <p:sldSz cx="9144000" cy="6858000" type="screen4x3"/>
  <p:notesSz cx="6761163" cy="98821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18" autoAdjust="0"/>
    <p:restoredTop sz="95876" autoAdjust="0"/>
  </p:normalViewPr>
  <p:slideViewPr>
    <p:cSldViewPr>
      <p:cViewPr>
        <p:scale>
          <a:sx n="140" d="100"/>
          <a:sy n="140" d="100"/>
        </p:scale>
        <p:origin x="-804" y="10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4110"/>
          </a:xfrm>
          <a:prstGeom prst="rect">
            <a:avLst/>
          </a:prstGeom>
        </p:spPr>
        <p:txBody>
          <a:bodyPr vert="horz" lIns="90544" tIns="45273" rIns="90544" bIns="45273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4110"/>
          </a:xfrm>
          <a:prstGeom prst="rect">
            <a:avLst/>
          </a:prstGeom>
        </p:spPr>
        <p:txBody>
          <a:bodyPr vert="horz" lIns="90544" tIns="45273" rIns="90544" bIns="45273" rtlCol="0"/>
          <a:lstStyle>
            <a:lvl1pPr algn="r">
              <a:defRPr sz="1200"/>
            </a:lvl1pPr>
          </a:lstStyle>
          <a:p>
            <a:fld id="{DEDE0A05-23EE-462F-8949-B0E007BA3A3C}" type="datetimeFigureOut">
              <a:rPr lang="ru-RU" smtClean="0"/>
              <a:pPr/>
              <a:t>26.12.2023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9638" y="741363"/>
            <a:ext cx="4941887" cy="37068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544" tIns="45273" rIns="90544" bIns="45273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694041"/>
            <a:ext cx="5408930" cy="4446985"/>
          </a:xfrm>
          <a:prstGeom prst="rect">
            <a:avLst/>
          </a:prstGeom>
        </p:spPr>
        <p:txBody>
          <a:bodyPr vert="horz" lIns="90544" tIns="45273" rIns="90544" bIns="45273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86363"/>
            <a:ext cx="2929837" cy="494110"/>
          </a:xfrm>
          <a:prstGeom prst="rect">
            <a:avLst/>
          </a:prstGeom>
        </p:spPr>
        <p:txBody>
          <a:bodyPr vert="horz" lIns="90544" tIns="45273" rIns="90544" bIns="45273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386363"/>
            <a:ext cx="2929837" cy="494110"/>
          </a:xfrm>
          <a:prstGeom prst="rect">
            <a:avLst/>
          </a:prstGeom>
        </p:spPr>
        <p:txBody>
          <a:bodyPr vert="horz" lIns="90544" tIns="45273" rIns="90544" bIns="45273" rtlCol="0" anchor="b"/>
          <a:lstStyle>
            <a:lvl1pPr algn="r">
              <a:defRPr sz="1200"/>
            </a:lvl1pPr>
          </a:lstStyle>
          <a:p>
            <a:fld id="{8BA4216D-809C-4292-BF53-48600D7D6A9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03758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A4216D-809C-4292-BF53-48600D7D6A93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91481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9638" y="741363"/>
            <a:ext cx="4941887" cy="370681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A4216D-809C-4292-BF53-48600D7D6A93}" type="slidenum">
              <a:rPr lang="ru-RU" smtClean="0"/>
              <a:pPr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13836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9638" y="741363"/>
            <a:ext cx="4941887" cy="370681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A4216D-809C-4292-BF53-48600D7D6A93}" type="slidenum">
              <a:rPr lang="ru-RU" smtClean="0"/>
              <a:pPr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87805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9638" y="741363"/>
            <a:ext cx="4941887" cy="370681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A4216D-809C-4292-BF53-48600D7D6A93}" type="slidenum">
              <a:rPr lang="ru-RU" smtClean="0"/>
              <a:pPr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87805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A4216D-809C-4292-BF53-48600D7D6A93}" type="slidenum">
              <a:rPr lang="ru-RU" smtClean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91481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8315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4220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09355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2" y="1484785"/>
            <a:ext cx="8328047" cy="5144831"/>
          </a:xfrm>
          <a:prstGeom prst="rect">
            <a:avLst/>
          </a:prstGeom>
        </p:spPr>
      </p:pic>
      <p:pic>
        <p:nvPicPr>
          <p:cNvPr id="11" name="Picture 2" descr="D:\Work\Bachti\!!!ВНУТРЕННИЕ\декабрь\презентация\gerb_obl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619" y="121715"/>
            <a:ext cx="868070" cy="936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710009" y="1484786"/>
            <a:ext cx="71743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ru-RU" sz="6000" kern="1200" baseline="0" dirty="0">
                <a:solidFill>
                  <a:srgbClr val="3B4555"/>
                </a:solidFill>
                <a:latin typeface="Futura PT Medium" pitchFamily="34" charset="-52"/>
                <a:ea typeface="+mn-ea"/>
                <a:cs typeface="+mn-cs"/>
              </a:defRPr>
            </a:lvl1pPr>
          </a:lstStyle>
          <a:p>
            <a:pPr lvl="0" defTabSz="396000"/>
            <a:r>
              <a:rPr lang="ru-RU" dirty="0" smtClean="0"/>
              <a:t>Название проекта</a:t>
            </a:r>
            <a:endParaRPr lang="ru-RU" dirty="0"/>
          </a:p>
        </p:txBody>
      </p:sp>
      <p:sp>
        <p:nvSpPr>
          <p:cNvPr id="16" name="Текст 2"/>
          <p:cNvSpPr>
            <a:spLocks noGrp="1"/>
          </p:cNvSpPr>
          <p:nvPr>
            <p:ph idx="1" hasCustomPrompt="1"/>
          </p:nvPr>
        </p:nvSpPr>
        <p:spPr>
          <a:xfrm>
            <a:off x="891105" y="3594394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ru-RU" sz="2400" dirty="0" smtClean="0">
                <a:solidFill>
                  <a:srgbClr val="3B4555"/>
                </a:solidFill>
                <a:latin typeface="Futura PT Book" pitchFamily="34" charset="-52"/>
              </a:defRPr>
            </a:lvl1pPr>
            <a:lvl2pPr>
              <a:defRPr lang="ru-RU" dirty="0" smtClean="0">
                <a:latin typeface="Arial" charset="0"/>
              </a:defRPr>
            </a:lvl2pPr>
            <a:lvl3pPr>
              <a:defRPr lang="ru-RU" dirty="0" smtClean="0">
                <a:latin typeface="Arial" charset="0"/>
              </a:defRPr>
            </a:lvl3pPr>
            <a:lvl4pPr>
              <a:defRPr lang="ru-RU" dirty="0" smtClean="0">
                <a:latin typeface="Arial" charset="0"/>
              </a:defRPr>
            </a:lvl4pPr>
            <a:lvl5pPr>
              <a:defRPr lang="ru-RU" dirty="0">
                <a:latin typeface="Arial" charset="0"/>
              </a:defRPr>
            </a:lvl5pPr>
          </a:lstStyle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/>
              <a:t>Автор</a:t>
            </a:r>
          </a:p>
        </p:txBody>
      </p:sp>
      <p:sp>
        <p:nvSpPr>
          <p:cNvPr id="17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2051720" y="121713"/>
            <a:ext cx="1008112" cy="10418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Логотип ведомства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7788816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8353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1906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26.12.2023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2098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26.12.2023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8885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26.12.2023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0389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26.12.2023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0888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26.12.2023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6831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26.12.2023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0771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26.12.2023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8773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762" y="0"/>
            <a:ext cx="9220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571472" y="1571613"/>
            <a:ext cx="6215106" cy="25790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200" b="1" u="sng" dirty="0">
                <a:solidFill>
                  <a:schemeClr val="accent1">
                    <a:lumMod val="75000"/>
                  </a:schemeClr>
                </a:solidFill>
              </a:rPr>
              <a:t>Оптимизация  процесса  внесения  платы  за  социальные  услуги  наличными  денежными  средствами  в  Муниципальном бюджетном  учреждении  «Центр  социального  обслуживания» </a:t>
            </a:r>
            <a:endParaRPr lang="ru-RU" sz="2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5721" y="6000768"/>
            <a:ext cx="26366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Futura PT Medium"/>
              </a:rPr>
              <a:t>МБУ «ЦСО» г. Белово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Futura PT Medium"/>
            </a:endParaRPr>
          </a:p>
        </p:txBody>
      </p:sp>
      <p:pic>
        <p:nvPicPr>
          <p:cNvPr id="8" name="Picture 2" descr="\\server\обмен\Курносова\logo CS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52" y="214289"/>
            <a:ext cx="1071570" cy="1071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05740"/>
            <a:ext cx="648072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\\server\обмен\Курносова\logo CS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4" y="0"/>
            <a:ext cx="1000132" cy="1012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00100" y="160849"/>
            <a:ext cx="778674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Futura PT Medium"/>
              </a:rPr>
              <a:t>Анализ проблем и выявление путей их решения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2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5" name="Picture 3" descr="C:\Users\Усачев\Desktop\300le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6845" y="5529890"/>
            <a:ext cx="1997157" cy="1328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2218174"/>
              </p:ext>
            </p:extLst>
          </p:nvPr>
        </p:nvGraphicFramePr>
        <p:xfrm>
          <a:off x="539552" y="807180"/>
          <a:ext cx="8064896" cy="503772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2078"/>
                <a:gridCol w="2044186"/>
                <a:gridCol w="2880320"/>
                <a:gridCol w="792088"/>
                <a:gridCol w="2016224"/>
              </a:tblGrid>
              <a:tr h="2332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№ п/п</a:t>
                      </a:r>
                    </a:p>
                  </a:txBody>
                  <a:tcPr marL="27896" marR="2789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Выявленная проблема</a:t>
                      </a:r>
                    </a:p>
                  </a:txBody>
                  <a:tcPr marL="27896" marR="2789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Мероприятие</a:t>
                      </a:r>
                    </a:p>
                  </a:txBody>
                  <a:tcPr marL="27896" marR="2789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Срок реализации</a:t>
                      </a:r>
                    </a:p>
                  </a:txBody>
                  <a:tcPr marL="27896" marR="2789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Ответственный исполнитель</a:t>
                      </a:r>
                    </a:p>
                  </a:txBody>
                  <a:tcPr marL="27896" marR="27896" marT="0" marB="0"/>
                </a:tc>
              </a:tr>
              <a:tr h="22445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2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896" marR="27896" marT="0" marB="0"/>
                </a:tc>
                <a:tc>
                  <a:txBody>
                    <a:bodyPr/>
                    <a:lstStyle/>
                    <a:p>
                      <a:pPr marL="3600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4. Бухгалтер производит сверку рукописного текста с данными реестра в связи с большим количеством полей в бланке строгой отчетности кассир ( информация не является необходимой для формирования бухгалтерских документов)</a:t>
                      </a:r>
                    </a:p>
                  </a:txBody>
                  <a:tcPr marL="27896" marR="27896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Внесение изменений в нормативные документы (учетную политику) о порядке взимания платы, в следствии чего отсутствует необходимость сверки личных данных получателей услуг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7896" marR="27896" marT="0" marB="0"/>
                </a:tc>
                <a:tc>
                  <a:txBody>
                    <a:bodyPr/>
                    <a:lstStyle/>
                    <a:p>
                      <a:pPr marL="3600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162560" algn="l"/>
                        </a:tabLst>
                        <a:defRPr/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до</a:t>
                      </a:r>
                      <a:r>
                        <a:rPr lang="ru-RU" sz="1200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30.09.2023, затем постоянно</a:t>
                      </a:r>
                      <a:endParaRPr lang="ru-RU" sz="1200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7896" marR="27896" marT="0" marB="0"/>
                </a:tc>
                <a:tc>
                  <a:txBody>
                    <a:bodyPr/>
                    <a:lstStyle/>
                    <a:p>
                      <a:pPr marL="3600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152400" algn="l"/>
                        </a:tabLst>
                        <a:defRPr/>
                      </a:pPr>
                      <a:r>
                        <a:rPr lang="ru-RU" sz="1200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Главный бухгалтер Федоровская Л.А.</a:t>
                      </a:r>
                      <a:endParaRPr lang="ru-RU" sz="1200" baseline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7896" marR="27896" marT="0" marB="0"/>
                </a:tc>
              </a:tr>
              <a:tr h="22445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896" marR="27896" marT="0" marB="0"/>
                </a:tc>
                <a:tc>
                  <a:txBody>
                    <a:bodyPr/>
                    <a:lstStyle/>
                    <a:p>
                      <a:pPr marL="3600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5.Потери времени на повторное раскладывание документов по порядку после сверки. </a:t>
                      </a:r>
                    </a:p>
                    <a:p>
                      <a:pPr marL="3600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896" marR="27896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Копии</a:t>
                      </a:r>
                      <a:r>
                        <a:rPr lang="ru-RU" sz="1200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квитанций подклеиваются на листы формата А4, на реестры и копиях квитанций на обороте указываются ФИО социальных работников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Документы раскладываются по ФИО социальных работников, а не по ФИО получателей </a:t>
                      </a:r>
                    </a:p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7896" marR="27896" marT="0" marB="0"/>
                </a:tc>
                <a:tc>
                  <a:txBody>
                    <a:bodyPr/>
                    <a:lstStyle/>
                    <a:p>
                      <a:pPr marL="3600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162560" algn="l"/>
                        </a:tabLst>
                        <a:defRPr/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до</a:t>
                      </a:r>
                      <a:r>
                        <a:rPr lang="ru-RU" sz="1200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30.09.2023</a:t>
                      </a:r>
                      <a:endParaRPr lang="ru-RU" sz="1200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7896" marR="27896" marT="0" marB="0"/>
                </a:tc>
                <a:tc>
                  <a:txBody>
                    <a:bodyPr/>
                    <a:lstStyle/>
                    <a:p>
                      <a:pPr marL="3600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152400" algn="l"/>
                        </a:tabLst>
                        <a:defRPr/>
                      </a:pPr>
                      <a:r>
                        <a:rPr lang="ru-RU" sz="1200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Заведующие отделением </a:t>
                      </a:r>
                      <a:endParaRPr lang="ru-RU" sz="1200" baseline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7896" marR="27896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7481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42081" y="265477"/>
            <a:ext cx="936104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Futura PT Medium"/>
              </a:rPr>
              <a:t>Картирование процесса</a:t>
            </a:r>
          </a:p>
        </p:txBody>
      </p:sp>
      <p:pic>
        <p:nvPicPr>
          <p:cNvPr id="5" name="Picture 3" descr="C:\Users\Усачев\Desktop\300le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6843" y="5546976"/>
            <a:ext cx="1997157" cy="1328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 descr="\\server\обмен\Курносова\logo CS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3694"/>
            <a:ext cx="1308760" cy="1294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5" name="Блок-схема: процесс 124"/>
          <p:cNvSpPr/>
          <p:nvPr/>
        </p:nvSpPr>
        <p:spPr>
          <a:xfrm>
            <a:off x="345624" y="1736382"/>
            <a:ext cx="1841500" cy="1260569"/>
          </a:xfrm>
          <a:prstGeom prst="flowChartProcess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100" dirty="0" smtClean="0"/>
              <a:t>заведующий отделением </a:t>
            </a:r>
            <a:r>
              <a:rPr lang="ru-RU" sz="1100" dirty="0"/>
              <a:t>-  </a:t>
            </a:r>
            <a:r>
              <a:rPr lang="ru-RU" sz="1100" dirty="0" smtClean="0"/>
              <a:t>распечатывает акты выполненных работ (в расчете на 1 получателя)</a:t>
            </a:r>
            <a:endParaRPr lang="ru-RU" sz="1100" dirty="0"/>
          </a:p>
          <a:p>
            <a:r>
              <a:rPr lang="en-US" sz="1100" dirty="0" smtClean="0"/>
              <a:t>min </a:t>
            </a:r>
            <a:r>
              <a:rPr lang="ru-RU" sz="1100" dirty="0" smtClean="0"/>
              <a:t>1 </a:t>
            </a:r>
            <a:r>
              <a:rPr lang="en-US" dirty="0" smtClean="0"/>
              <a:t>max </a:t>
            </a:r>
            <a:r>
              <a:rPr lang="ru-RU" dirty="0" smtClean="0"/>
              <a:t>1</a:t>
            </a:r>
          </a:p>
          <a:p>
            <a:r>
              <a:rPr lang="ru-RU" dirty="0" smtClean="0"/>
              <a:t>Мин 140 мин</a:t>
            </a:r>
            <a:endParaRPr lang="ru-RU" dirty="0"/>
          </a:p>
        </p:txBody>
      </p:sp>
      <p:sp>
        <p:nvSpPr>
          <p:cNvPr id="126" name="Блок-схема: процесс 125"/>
          <p:cNvSpPr/>
          <p:nvPr/>
        </p:nvSpPr>
        <p:spPr>
          <a:xfrm>
            <a:off x="2327748" y="1754675"/>
            <a:ext cx="1841500" cy="1299686"/>
          </a:xfrm>
          <a:prstGeom prst="flowChartProcess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100" dirty="0"/>
              <a:t>кабинет </a:t>
            </a:r>
            <a:r>
              <a:rPr lang="ru-RU" sz="1100" dirty="0" smtClean="0"/>
              <a:t>заведующего</a:t>
            </a:r>
            <a:endParaRPr lang="ru-RU" sz="1100" dirty="0"/>
          </a:p>
          <a:p>
            <a:r>
              <a:rPr lang="ru-RU" sz="1100" dirty="0"/>
              <a:t>Заведующий отделением -  </a:t>
            </a:r>
            <a:r>
              <a:rPr lang="ru-RU" sz="1100" dirty="0" smtClean="0"/>
              <a:t>распечатывает чеки и снимает копии </a:t>
            </a:r>
          </a:p>
          <a:p>
            <a:r>
              <a:rPr lang="ru-RU" sz="1100" dirty="0" smtClean="0"/>
              <a:t> мин 210 мин</a:t>
            </a:r>
          </a:p>
          <a:p>
            <a:r>
              <a:rPr lang="ru-RU" dirty="0" smtClean="0"/>
              <a:t>Мах 340 мин</a:t>
            </a:r>
            <a:endParaRPr lang="ru-RU" sz="1100" dirty="0"/>
          </a:p>
        </p:txBody>
      </p:sp>
      <p:sp>
        <p:nvSpPr>
          <p:cNvPr id="127" name="Блок-схема: процесс 126"/>
          <p:cNvSpPr/>
          <p:nvPr/>
        </p:nvSpPr>
        <p:spPr>
          <a:xfrm>
            <a:off x="4360456" y="1754675"/>
            <a:ext cx="1579696" cy="1143000"/>
          </a:xfrm>
          <a:prstGeom prst="flowChartProcess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Заведующий </a:t>
            </a:r>
            <a:r>
              <a:rPr lang="ru-RU" dirty="0"/>
              <a:t>отделением -  заполняет </a:t>
            </a:r>
            <a:r>
              <a:rPr lang="ru-RU" dirty="0" smtClean="0"/>
              <a:t>реестр с номерами чеков</a:t>
            </a:r>
            <a:endParaRPr lang="ru-RU" dirty="0"/>
          </a:p>
          <a:p>
            <a:pPr algn="l"/>
            <a:r>
              <a:rPr lang="en-US" sz="1100" dirty="0" smtClean="0"/>
              <a:t>min </a:t>
            </a:r>
            <a:r>
              <a:rPr lang="ru-RU" sz="1100" dirty="0" smtClean="0"/>
              <a:t>9</a:t>
            </a:r>
            <a:r>
              <a:rPr lang="en-US" sz="1100" dirty="0" smtClean="0"/>
              <a:t>max </a:t>
            </a:r>
            <a:r>
              <a:rPr lang="ru-RU" sz="1100" dirty="0" smtClean="0"/>
              <a:t>13</a:t>
            </a:r>
            <a:endParaRPr lang="ru-RU" sz="1100" dirty="0"/>
          </a:p>
        </p:txBody>
      </p:sp>
      <p:sp>
        <p:nvSpPr>
          <p:cNvPr id="131" name="Блок-схема: процесс 130"/>
          <p:cNvSpPr/>
          <p:nvPr/>
        </p:nvSpPr>
        <p:spPr>
          <a:xfrm>
            <a:off x="6064944" y="3204720"/>
            <a:ext cx="1841500" cy="1143000"/>
          </a:xfrm>
          <a:prstGeom prst="flowChartProcess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100" dirty="0"/>
              <a:t>кабинет 4,6</a:t>
            </a:r>
          </a:p>
          <a:p>
            <a:pPr algn="l"/>
            <a:r>
              <a:rPr lang="ru-RU" sz="1100" dirty="0"/>
              <a:t>Ведущий бухгалтер -  Заполнение </a:t>
            </a:r>
            <a:r>
              <a:rPr lang="ru-RU" sz="1100" dirty="0" smtClean="0"/>
              <a:t>приходного </a:t>
            </a:r>
            <a:r>
              <a:rPr lang="ru-RU" sz="1100" dirty="0"/>
              <a:t>ордера  в 1С:Бухгалтерии </a:t>
            </a:r>
          </a:p>
          <a:p>
            <a:pPr algn="l"/>
            <a:r>
              <a:rPr lang="en-US" sz="1100" dirty="0"/>
              <a:t>min 2,9</a:t>
            </a:r>
          </a:p>
          <a:p>
            <a:pPr algn="l"/>
            <a:r>
              <a:rPr lang="en-US" sz="1100" dirty="0"/>
              <a:t>max 5,3</a:t>
            </a:r>
            <a:endParaRPr lang="ru-RU" sz="1100" dirty="0"/>
          </a:p>
        </p:txBody>
      </p:sp>
      <p:sp>
        <p:nvSpPr>
          <p:cNvPr id="132" name="Блок-схема: процесс 131"/>
          <p:cNvSpPr/>
          <p:nvPr/>
        </p:nvSpPr>
        <p:spPr>
          <a:xfrm>
            <a:off x="3882137" y="3220982"/>
            <a:ext cx="1841500" cy="1143000"/>
          </a:xfrm>
          <a:prstGeom prst="flowChartProcess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100" dirty="0"/>
              <a:t>Касса</a:t>
            </a:r>
          </a:p>
          <a:p>
            <a:pPr algn="l"/>
            <a:r>
              <a:rPr lang="ru-RU" sz="1100" dirty="0"/>
              <a:t>Заведующий отделением  -  Идет в кассу</a:t>
            </a:r>
          </a:p>
          <a:p>
            <a:pPr algn="l"/>
            <a:endParaRPr lang="ru-RU" sz="1100" dirty="0"/>
          </a:p>
          <a:p>
            <a:pPr algn="l"/>
            <a:r>
              <a:rPr lang="en-US" sz="1100" dirty="0"/>
              <a:t>min 0,2</a:t>
            </a:r>
          </a:p>
          <a:p>
            <a:pPr algn="l"/>
            <a:r>
              <a:rPr lang="en-US" sz="1100" dirty="0"/>
              <a:t>max 2</a:t>
            </a:r>
            <a:endParaRPr lang="ru-RU" sz="1100" dirty="0"/>
          </a:p>
        </p:txBody>
      </p:sp>
      <p:sp>
        <p:nvSpPr>
          <p:cNvPr id="133" name="Блок-схема: процесс 132"/>
          <p:cNvSpPr/>
          <p:nvPr/>
        </p:nvSpPr>
        <p:spPr>
          <a:xfrm>
            <a:off x="1821110" y="3201507"/>
            <a:ext cx="1841500" cy="1324750"/>
          </a:xfrm>
          <a:prstGeom prst="flowChartProcess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100" dirty="0"/>
              <a:t>касса</a:t>
            </a:r>
          </a:p>
          <a:p>
            <a:pPr algn="l"/>
            <a:r>
              <a:rPr lang="ru-RU" sz="1100" dirty="0"/>
              <a:t>Кассир -  Сверка наличности и суммы по квитанции, заполнение отрывного корешка</a:t>
            </a:r>
          </a:p>
          <a:p>
            <a:pPr algn="l"/>
            <a:r>
              <a:rPr lang="en-US" sz="1100" dirty="0"/>
              <a:t>min </a:t>
            </a:r>
            <a:r>
              <a:rPr lang="ru-RU" sz="1100" dirty="0" smtClean="0"/>
              <a:t>5</a:t>
            </a:r>
            <a:endParaRPr lang="en-US" sz="1100" dirty="0"/>
          </a:p>
          <a:p>
            <a:pPr algn="l"/>
            <a:r>
              <a:rPr lang="en-US" sz="1100" dirty="0"/>
              <a:t>max 12</a:t>
            </a:r>
            <a:endParaRPr lang="ru-RU" sz="1100" dirty="0"/>
          </a:p>
        </p:txBody>
      </p:sp>
      <p:sp>
        <p:nvSpPr>
          <p:cNvPr id="134" name="Блок-схема: процесс 133"/>
          <p:cNvSpPr/>
          <p:nvPr/>
        </p:nvSpPr>
        <p:spPr>
          <a:xfrm>
            <a:off x="179512" y="3365014"/>
            <a:ext cx="1421132" cy="1235554"/>
          </a:xfrm>
          <a:prstGeom prst="flowChartProcess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100" dirty="0"/>
              <a:t>кабинет 6</a:t>
            </a:r>
          </a:p>
          <a:p>
            <a:pPr algn="l"/>
            <a:r>
              <a:rPr lang="ru-RU" sz="1100" dirty="0"/>
              <a:t>Главный бухгалтер  -  подписание </a:t>
            </a:r>
            <a:r>
              <a:rPr lang="ru-RU" sz="1100" dirty="0" smtClean="0"/>
              <a:t>отрывного </a:t>
            </a:r>
            <a:r>
              <a:rPr lang="ru-RU" sz="1100" dirty="0"/>
              <a:t>корешка</a:t>
            </a:r>
          </a:p>
          <a:p>
            <a:pPr algn="l"/>
            <a:endParaRPr lang="ru-RU" sz="1100" dirty="0"/>
          </a:p>
          <a:p>
            <a:pPr algn="l"/>
            <a:r>
              <a:rPr lang="en-US" sz="1100" dirty="0"/>
              <a:t>min 1</a:t>
            </a:r>
          </a:p>
          <a:p>
            <a:pPr algn="l"/>
            <a:r>
              <a:rPr lang="en-US" sz="1100" dirty="0"/>
              <a:t>max 1</a:t>
            </a:r>
            <a:endParaRPr lang="ru-RU" sz="1100" dirty="0"/>
          </a:p>
        </p:txBody>
      </p:sp>
      <p:cxnSp>
        <p:nvCxnSpPr>
          <p:cNvPr id="135" name="Прямая со стрелкой 134"/>
          <p:cNvCxnSpPr/>
          <p:nvPr/>
        </p:nvCxnSpPr>
        <p:spPr>
          <a:xfrm>
            <a:off x="15176500" y="5588000"/>
            <a:ext cx="3175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V="1">
            <a:off x="4131390" y="2192605"/>
            <a:ext cx="246732" cy="1690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2187124" y="2210125"/>
            <a:ext cx="14062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5855889" y="2195066"/>
            <a:ext cx="18634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Прямая со стрелкой 135"/>
          <p:cNvCxnSpPr/>
          <p:nvPr/>
        </p:nvCxnSpPr>
        <p:spPr>
          <a:xfrm>
            <a:off x="6356920" y="2864158"/>
            <a:ext cx="0" cy="3405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Прямая со стрелкой 139"/>
          <p:cNvCxnSpPr/>
          <p:nvPr/>
        </p:nvCxnSpPr>
        <p:spPr>
          <a:xfrm flipH="1">
            <a:off x="5710473" y="3659744"/>
            <a:ext cx="354471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Прямая со стрелкой 141"/>
          <p:cNvCxnSpPr/>
          <p:nvPr/>
        </p:nvCxnSpPr>
        <p:spPr>
          <a:xfrm flipH="1">
            <a:off x="3669506" y="3667640"/>
            <a:ext cx="24334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9" name="Таблица 1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4190155"/>
              </p:ext>
            </p:extLst>
          </p:nvPr>
        </p:nvGraphicFramePr>
        <p:xfrm>
          <a:off x="3329116" y="5415136"/>
          <a:ext cx="2230072" cy="609600"/>
        </p:xfrm>
        <a:graphic>
          <a:graphicData uri="http://schemas.openxmlformats.org/drawingml/2006/table">
            <a:tbl>
              <a:tblPr/>
              <a:tblGrid>
                <a:gridCol w="1115036"/>
                <a:gridCol w="1115036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ВПП 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256,1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max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551,3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6" name="Блок-схема: процесс 35"/>
          <p:cNvSpPr/>
          <p:nvPr/>
        </p:nvSpPr>
        <p:spPr>
          <a:xfrm>
            <a:off x="6021171" y="1754675"/>
            <a:ext cx="1603399" cy="1242276"/>
          </a:xfrm>
          <a:prstGeom prst="flowChartProcess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100" dirty="0"/>
              <a:t>кабинет 4,6</a:t>
            </a:r>
          </a:p>
          <a:p>
            <a:pPr algn="l"/>
            <a:r>
              <a:rPr lang="ru-RU" sz="1100" dirty="0"/>
              <a:t>Ведущий бухгалтер -  Сверка данных в квитанции (</a:t>
            </a:r>
            <a:r>
              <a:rPr lang="ru-RU" sz="1100" dirty="0" smtClean="0"/>
              <a:t>БСО, </a:t>
            </a:r>
            <a:r>
              <a:rPr lang="ru-RU" sz="1100" dirty="0" err="1" smtClean="0"/>
              <a:t>фио</a:t>
            </a:r>
            <a:r>
              <a:rPr lang="ru-RU" sz="1100" dirty="0" smtClean="0"/>
              <a:t>, сумма и т.д.) </a:t>
            </a:r>
            <a:r>
              <a:rPr lang="ru-RU" sz="1100" dirty="0"/>
              <a:t>и данных реестра</a:t>
            </a:r>
          </a:p>
          <a:p>
            <a:pPr algn="l"/>
            <a:r>
              <a:rPr lang="en-US" sz="1100" dirty="0"/>
              <a:t>min </a:t>
            </a:r>
            <a:r>
              <a:rPr lang="ru-RU" sz="1100" dirty="0" smtClean="0"/>
              <a:t>27 </a:t>
            </a:r>
            <a:r>
              <a:rPr lang="en-US" sz="1100" dirty="0" smtClean="0"/>
              <a:t>max </a:t>
            </a:r>
            <a:r>
              <a:rPr lang="ru-RU" sz="1100" dirty="0" smtClean="0"/>
              <a:t>38</a:t>
            </a:r>
            <a:endParaRPr lang="ru-RU" sz="1100" dirty="0"/>
          </a:p>
        </p:txBody>
      </p:sp>
      <p:cxnSp>
        <p:nvCxnSpPr>
          <p:cNvPr id="38" name="Прямая со стрелкой 37"/>
          <p:cNvCxnSpPr/>
          <p:nvPr/>
        </p:nvCxnSpPr>
        <p:spPr>
          <a:xfrm flipH="1">
            <a:off x="1600644" y="3776220"/>
            <a:ext cx="24334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6868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217040" y="280678"/>
            <a:ext cx="9361040" cy="5778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Futura PT Medium"/>
              </a:rPr>
              <a:t>          Экономический эффект</a:t>
            </a:r>
            <a:endParaRPr lang="ru-RU" sz="2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/>
              </a:solidFill>
              <a:latin typeface="Futura PT Medium"/>
            </a:endParaRPr>
          </a:p>
        </p:txBody>
      </p:sp>
      <p:pic>
        <p:nvPicPr>
          <p:cNvPr id="5" name="Picture 3" descr="C:\Users\Усачев\Desktop\300le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6843" y="5529889"/>
            <a:ext cx="1997157" cy="1328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\\server\обмен\Курносова\logo CS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" y="0"/>
            <a:ext cx="1308760" cy="1294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кабинет №6 - 3\Downloads\WhatsApp Image 2023-12-26 at 16.46.25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96752"/>
            <a:ext cx="2397743" cy="3196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851920" y="1182220"/>
            <a:ext cx="3888432" cy="31393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Кассовый аппарат Атолл 91Ф срок эксплуатации 10 лет Цена - 9605 руб.</a:t>
            </a:r>
          </a:p>
          <a:p>
            <a:r>
              <a:rPr lang="ru-RU" dirty="0" smtClean="0"/>
              <a:t>Всего затраты 192100 руб. Годовые затраты 19210 руб.</a:t>
            </a:r>
          </a:p>
          <a:p>
            <a:r>
              <a:rPr lang="ru-RU" dirty="0" smtClean="0"/>
              <a:t>Стоимость БСО – 56 руб. за 1 бланк (50 квитанций)   В месяц необходимо в среднем 5000 квитанций (100 </a:t>
            </a:r>
            <a:r>
              <a:rPr lang="ru-RU" dirty="0" err="1" smtClean="0"/>
              <a:t>шт</a:t>
            </a:r>
            <a:r>
              <a:rPr lang="ru-RU" dirty="0" smtClean="0"/>
              <a:t> БСО) , 5600 руб. </a:t>
            </a:r>
          </a:p>
          <a:p>
            <a:r>
              <a:rPr lang="ru-RU" dirty="0" smtClean="0"/>
              <a:t>В год затраты составляют 67200 руб.</a:t>
            </a:r>
          </a:p>
          <a:p>
            <a:r>
              <a:rPr lang="ru-RU" dirty="0" smtClean="0"/>
              <a:t>Экономическая выгода составляет 47990 руб. в год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3654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217040" y="280678"/>
            <a:ext cx="9361040" cy="5778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Futura PT Medium"/>
              </a:rPr>
              <a:t>          Образцы документов</a:t>
            </a:r>
            <a:endParaRPr lang="ru-RU" sz="2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/>
              </a:solidFill>
              <a:latin typeface="Futura PT Medium"/>
            </a:endParaRPr>
          </a:p>
        </p:txBody>
      </p:sp>
      <p:pic>
        <p:nvPicPr>
          <p:cNvPr id="5" name="Picture 3" descr="C:\Users\Усачев\Desktop\300le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6843" y="5529889"/>
            <a:ext cx="1997157" cy="1328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кабинет №6 - 3\Downloads\WhatsApp Image 2023-12-22 at 14.51.06 (3)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980727"/>
            <a:ext cx="3733439" cy="5036680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881270"/>
            <a:ext cx="3705589" cy="531267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 descr="\\server\обмен\Курносова\logo CS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" y="0"/>
            <a:ext cx="1308760" cy="1294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3056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217040" y="280678"/>
            <a:ext cx="9361040" cy="5778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Futura PT Medium"/>
              </a:rPr>
              <a:t>          Образцы документов</a:t>
            </a:r>
            <a:endParaRPr lang="ru-RU" sz="2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/>
              </a:solidFill>
              <a:latin typeface="Futura PT Medium"/>
            </a:endParaRPr>
          </a:p>
        </p:txBody>
      </p:sp>
      <p:pic>
        <p:nvPicPr>
          <p:cNvPr id="5" name="Picture 3" descr="C:\Users\Усачев\Desktop\300le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6843" y="5529889"/>
            <a:ext cx="1997157" cy="1328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\\server\обмен\Курносова\logo CS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" y="0"/>
            <a:ext cx="1308760" cy="1294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4784"/>
            <a:ext cx="3585689" cy="217294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 descr="C:\Users\кабинет №6 - 3\Downloads\WhatsApp Image 2023-12-22 at 14.51.06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269512"/>
            <a:ext cx="3530140" cy="5047563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кабинет №6 - 3\Downloads\WhatsApp Image 2023-12-22 at 14.51.07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204864"/>
            <a:ext cx="3250532" cy="4366793"/>
          </a:xfrm>
          <a:prstGeom prst="rect">
            <a:avLst/>
          </a:prstGeom>
          <a:noFill/>
          <a:ln w="1905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5647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4" y="2428870"/>
            <a:ext cx="7174361" cy="1323439"/>
          </a:xfrm>
        </p:spPr>
        <p:txBody>
          <a:bodyPr/>
          <a:lstStyle/>
          <a:p>
            <a:r>
              <a:rPr sz="40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Futura PT Medium"/>
              </a:rPr>
              <a:t>Спасибо за внимание !</a:t>
            </a:r>
            <a:r>
              <a:rPr sz="8000" b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/>
            </a:r>
            <a:br>
              <a:rPr sz="8000" b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571472" y="1"/>
            <a:ext cx="2214578" cy="185738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4" name="Picture 2" descr="\\server\обмен\Курносова\logo CS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52" y="214290"/>
            <a:ext cx="1000132" cy="1012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19938"/>
            <a:ext cx="639122" cy="1065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4328696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Усачев\Desktop\300le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4524" y="5643577"/>
            <a:ext cx="1785918" cy="1214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56" t="17781" r="15808" b="17846"/>
          <a:stretch/>
        </p:blipFill>
        <p:spPr bwMode="auto">
          <a:xfrm>
            <a:off x="251520" y="592279"/>
            <a:ext cx="8596265" cy="5447914"/>
          </a:xfrm>
          <a:prstGeom prst="round2Diag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006539" y="32210"/>
            <a:ext cx="550072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Futura PT Medium"/>
              </a:rPr>
              <a:t>Паспорт проекта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2">
                  <a:lumMod val="7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8" name="Picture 2" descr="\\server\обмен\Курносова\logo CS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96" y="114604"/>
            <a:ext cx="1000132" cy="1012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5770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Усачев\Desktop\300le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6845" y="5529890"/>
            <a:ext cx="1997157" cy="1328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57158" y="1571613"/>
            <a:ext cx="828092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u="sng" dirty="0">
                <a:solidFill>
                  <a:schemeClr val="tx2"/>
                </a:solidFill>
              </a:rPr>
              <a:t>Процесс:</a:t>
            </a:r>
            <a:r>
              <a:rPr lang="ru-RU" sz="2000" b="1" dirty="0">
                <a:solidFill>
                  <a:schemeClr val="tx2"/>
                </a:solidFill>
              </a:rPr>
              <a:t> </a:t>
            </a:r>
            <a:r>
              <a:rPr lang="ru-RU" sz="2000" dirty="0"/>
              <a:t>Внесение  платы за социальные услуги наличными денежными средствами в кассу  Муниципального бюджетного учреждения «Центр социального обслуживания»</a:t>
            </a:r>
          </a:p>
          <a:p>
            <a:r>
              <a:rPr lang="ru-RU" sz="2000" b="1" u="sng" dirty="0">
                <a:solidFill>
                  <a:schemeClr val="tx2"/>
                </a:solidFill>
              </a:rPr>
              <a:t>Границы процесса:</a:t>
            </a:r>
            <a:r>
              <a:rPr lang="ru-RU" sz="2000" b="1" dirty="0">
                <a:solidFill>
                  <a:schemeClr val="tx2"/>
                </a:solidFill>
              </a:rPr>
              <a:t> </a:t>
            </a:r>
            <a:r>
              <a:rPr lang="ru-RU" sz="2000" dirty="0"/>
              <a:t>с момента входа сотрудников взимающих плату в помещение отделения социальной помощи на дому   Муниципального бюджетного учреждения «Центр социального обслуживания» до момента выхода из помещения бухгалтерии после сдачи денежных средств </a:t>
            </a:r>
          </a:p>
        </p:txBody>
      </p:sp>
      <p:sp>
        <p:nvSpPr>
          <p:cNvPr id="4" name="Прямоугольник 3"/>
          <p:cNvSpPr/>
          <p:nvPr/>
        </p:nvSpPr>
        <p:spPr>
          <a:xfrm rot="10800000" flipV="1">
            <a:off x="428596" y="4132370"/>
            <a:ext cx="828035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u="sng" dirty="0" smtClean="0">
                <a:solidFill>
                  <a:schemeClr val="tx2"/>
                </a:solidFill>
              </a:rPr>
              <a:t>Начало: </a:t>
            </a:r>
            <a:r>
              <a:rPr lang="ru-RU" sz="2000" dirty="0"/>
              <a:t>с момента </a:t>
            </a:r>
            <a:r>
              <a:rPr lang="ru-RU" sz="2000" dirty="0" smtClean="0"/>
              <a:t>предоставления первоначальных данных от социальных работников, оказывающих социальные услуги на дому, количестве и видах услуг по каждому получателю</a:t>
            </a:r>
          </a:p>
          <a:p>
            <a:r>
              <a:rPr lang="ru-RU" sz="2000" b="1" u="sng" dirty="0" smtClean="0">
                <a:solidFill>
                  <a:schemeClr val="tx2"/>
                </a:solidFill>
              </a:rPr>
              <a:t>Окончание:   </a:t>
            </a:r>
            <a:r>
              <a:rPr lang="ru-RU" sz="2000" dirty="0"/>
              <a:t>Получение бухгалтерских документов, подтверждающих факт внесения денежных средств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643042" y="500043"/>
            <a:ext cx="600079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Futura PT Medium"/>
              </a:rPr>
              <a:t>О проекте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2">
                  <a:lumMod val="7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7" name="Picture 2" descr="\\server\обмен\Курносова\logo CS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285729"/>
            <a:ext cx="1000132" cy="1012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5770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Усачев\Desktop\300le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6843" y="5529889"/>
            <a:ext cx="1997157" cy="1328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323528" y="1052736"/>
            <a:ext cx="8640960" cy="568863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solidFill>
                  <a:schemeClr val="tx1"/>
                </a:solidFill>
                <a:latin typeface="Futura PT Medium"/>
              </a:rPr>
              <a:t>Ежемесячное количество граждан оплачивающих социальные услуги на дому – 2480 (с учетом движения). Денежные </a:t>
            </a:r>
            <a:r>
              <a:rPr lang="ru-RU" sz="2200" dirty="0">
                <a:solidFill>
                  <a:schemeClr val="tx1"/>
                </a:solidFill>
                <a:latin typeface="Futura PT Medium"/>
              </a:rPr>
              <a:t>средства вносятся в кассу </a:t>
            </a:r>
            <a:r>
              <a:rPr lang="ru-RU" sz="2200" dirty="0" smtClean="0">
                <a:solidFill>
                  <a:schemeClr val="tx1"/>
                </a:solidFill>
                <a:latin typeface="Futura PT Medium"/>
              </a:rPr>
              <a:t>ежемесячно в срок до 10 числа следующего месяца.</a:t>
            </a:r>
            <a:endParaRPr lang="ru-RU" sz="2200" dirty="0">
              <a:solidFill>
                <a:schemeClr val="tx1"/>
              </a:solidFill>
              <a:latin typeface="Futura PT Medium"/>
            </a:endParaRPr>
          </a:p>
          <a:p>
            <a:pPr algn="ctr"/>
            <a:r>
              <a:rPr lang="ru-RU" sz="2200" dirty="0" smtClean="0">
                <a:solidFill>
                  <a:schemeClr val="tx1"/>
                </a:solidFill>
                <a:latin typeface="Futura PT Medium"/>
              </a:rPr>
              <a:t>Денежные </a:t>
            </a:r>
            <a:r>
              <a:rPr lang="ru-RU" sz="2200" dirty="0">
                <a:solidFill>
                  <a:schemeClr val="tx1"/>
                </a:solidFill>
                <a:latin typeface="Futura PT Medium"/>
              </a:rPr>
              <a:t>средства вносят заведующие отделениями прилагая копии квитанции </a:t>
            </a:r>
            <a:r>
              <a:rPr lang="ru-RU" sz="2200" dirty="0" smtClean="0">
                <a:solidFill>
                  <a:schemeClr val="tx1"/>
                </a:solidFill>
                <a:latin typeface="Futura PT Medium"/>
              </a:rPr>
              <a:t>(заполняются от руки) за </a:t>
            </a:r>
            <a:r>
              <a:rPr lang="ru-RU" sz="2200" dirty="0">
                <a:solidFill>
                  <a:schemeClr val="tx1"/>
                </a:solidFill>
                <a:latin typeface="Futura PT Medium"/>
              </a:rPr>
              <a:t>предоставленные услуги и общий реестр квитанций в за месяц, с указанием сданных сумм каждым социальным работником.</a:t>
            </a:r>
          </a:p>
          <a:p>
            <a:pPr algn="ctr"/>
            <a:r>
              <a:rPr lang="ru-RU" sz="2200" dirty="0">
                <a:solidFill>
                  <a:schemeClr val="tx1"/>
                </a:solidFill>
                <a:latin typeface="Futura PT Medium"/>
              </a:rPr>
              <a:t>Количество отделений социального обслуживания – </a:t>
            </a:r>
            <a:r>
              <a:rPr lang="ru-RU" sz="2200" dirty="0" smtClean="0">
                <a:solidFill>
                  <a:schemeClr val="tx1"/>
                </a:solidFill>
                <a:latin typeface="Futura PT Medium"/>
              </a:rPr>
              <a:t>17, территориально разобщены, фактически находятся по всем территориям городского округа (8 территорий). С мая 2023 к копиям квитанций и реестрам добавился новый вид документа – акт выполненных работ из программного комплекса «</a:t>
            </a:r>
            <a:r>
              <a:rPr lang="ru-RU" sz="2200" dirty="0" err="1" smtClean="0">
                <a:solidFill>
                  <a:schemeClr val="tx1"/>
                </a:solidFill>
                <a:latin typeface="Futura PT Medium"/>
              </a:rPr>
              <a:t>Оптима</a:t>
            </a:r>
            <a:r>
              <a:rPr lang="ru-RU" sz="2200" dirty="0" smtClean="0">
                <a:solidFill>
                  <a:schemeClr val="tx1"/>
                </a:solidFill>
                <a:latin typeface="Futura PT Medium"/>
              </a:rPr>
              <a:t>». </a:t>
            </a:r>
            <a:endParaRPr lang="ru-RU" sz="2200" dirty="0">
              <a:solidFill>
                <a:schemeClr val="tx1"/>
              </a:solidFill>
              <a:latin typeface="Futura PT Medium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217040" y="280678"/>
            <a:ext cx="9361040" cy="5778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Futura PT Medium"/>
              </a:rPr>
              <a:t>          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Futura PT Medium"/>
              </a:rPr>
              <a:t>Актуальность проблемы</a:t>
            </a:r>
          </a:p>
        </p:txBody>
      </p:sp>
      <p:sp>
        <p:nvSpPr>
          <p:cNvPr id="31" name="Дуга 30"/>
          <p:cNvSpPr/>
          <p:nvPr/>
        </p:nvSpPr>
        <p:spPr>
          <a:xfrm>
            <a:off x="395536" y="2002512"/>
            <a:ext cx="914400" cy="91440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7" name="Picture 2" descr="\\server\обмен\Курносова\logo CS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" y="0"/>
            <a:ext cx="1308760" cy="1294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7125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217040" y="280678"/>
            <a:ext cx="9361040" cy="5778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Futura PT Medium"/>
              </a:rPr>
              <a:t>          Образцы документов</a:t>
            </a:r>
            <a:endParaRPr lang="ru-RU" sz="2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/>
              </a:solidFill>
              <a:latin typeface="Futura PT Medium"/>
            </a:endParaRPr>
          </a:p>
        </p:txBody>
      </p:sp>
      <p:pic>
        <p:nvPicPr>
          <p:cNvPr id="5" name="Picture 3" descr="C:\Users\Усачев\Desktop\300le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6843" y="5529889"/>
            <a:ext cx="1997157" cy="1328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\\server\обмен\Курносова\logo CS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" y="0"/>
            <a:ext cx="1308760" cy="1294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кабинет №6 - 3\Desktop\WhatsApp Image 2021-06-28 at 09.32.43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975" y="816641"/>
            <a:ext cx="4293081" cy="5385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кабинет №6 - 3\Desktop\WhatsApp Image 2021-06-28 at 09.32.45.jpe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9" t="9282" r="10244" b="12272"/>
          <a:stretch/>
        </p:blipFill>
        <p:spPr bwMode="auto">
          <a:xfrm>
            <a:off x="4788024" y="1628800"/>
            <a:ext cx="4076269" cy="2791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905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42081" y="265477"/>
            <a:ext cx="936104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Futura PT Medium"/>
              </a:rPr>
              <a:t>Картирование процесса</a:t>
            </a:r>
          </a:p>
        </p:txBody>
      </p:sp>
      <p:pic>
        <p:nvPicPr>
          <p:cNvPr id="5" name="Picture 3" descr="C:\Users\Усачев\Desktop\300le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6843" y="5546976"/>
            <a:ext cx="1997157" cy="1328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 descr="\\server\обмен\Курносова\logo CS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3694"/>
            <a:ext cx="1308760" cy="1294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5" name="Блок-схема: процесс 124"/>
          <p:cNvSpPr/>
          <p:nvPr/>
        </p:nvSpPr>
        <p:spPr>
          <a:xfrm>
            <a:off x="2267743" y="1736382"/>
            <a:ext cx="1841500" cy="1260569"/>
          </a:xfrm>
          <a:prstGeom prst="flowChartProcess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100" dirty="0" smtClean="0"/>
              <a:t>заведующий отделением </a:t>
            </a:r>
            <a:r>
              <a:rPr lang="ru-RU" sz="1100" dirty="0"/>
              <a:t>-  </a:t>
            </a:r>
            <a:r>
              <a:rPr lang="ru-RU" sz="1100" dirty="0" smtClean="0"/>
              <a:t>распечатывает акты выполненных работ (в расчете на 1 получателя)</a:t>
            </a:r>
            <a:endParaRPr lang="ru-RU" sz="1100" dirty="0"/>
          </a:p>
          <a:p>
            <a:r>
              <a:rPr lang="en-US" sz="1100" dirty="0" smtClean="0"/>
              <a:t>min </a:t>
            </a:r>
            <a:r>
              <a:rPr lang="ru-RU" sz="1100" dirty="0" smtClean="0"/>
              <a:t>1 </a:t>
            </a:r>
            <a:r>
              <a:rPr lang="en-US" dirty="0" smtClean="0"/>
              <a:t>max </a:t>
            </a:r>
            <a:r>
              <a:rPr lang="ru-RU" dirty="0" smtClean="0"/>
              <a:t>2</a:t>
            </a:r>
          </a:p>
          <a:p>
            <a:r>
              <a:rPr lang="ru-RU" dirty="0" smtClean="0"/>
              <a:t>Мин 140 мин</a:t>
            </a:r>
            <a:endParaRPr lang="ru-RU" dirty="0"/>
          </a:p>
          <a:p>
            <a:pPr algn="l"/>
            <a:r>
              <a:rPr lang="ru-RU" sz="1100" dirty="0" smtClean="0"/>
              <a:t>Мах 280 мин</a:t>
            </a:r>
            <a:endParaRPr lang="en-US" sz="1100" dirty="0"/>
          </a:p>
        </p:txBody>
      </p:sp>
      <p:sp>
        <p:nvSpPr>
          <p:cNvPr id="126" name="Блок-схема: процесс 125"/>
          <p:cNvSpPr/>
          <p:nvPr/>
        </p:nvSpPr>
        <p:spPr>
          <a:xfrm>
            <a:off x="351413" y="1697265"/>
            <a:ext cx="1841500" cy="1299686"/>
          </a:xfrm>
          <a:prstGeom prst="flowChartProcess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100" dirty="0"/>
              <a:t>кабинет </a:t>
            </a:r>
            <a:r>
              <a:rPr lang="ru-RU" sz="1100" dirty="0" smtClean="0"/>
              <a:t>заведующего</a:t>
            </a:r>
            <a:endParaRPr lang="ru-RU" sz="1100" dirty="0"/>
          </a:p>
          <a:p>
            <a:r>
              <a:rPr lang="ru-RU" sz="1100" dirty="0"/>
              <a:t>Заведующий отделением -  </a:t>
            </a:r>
            <a:r>
              <a:rPr lang="ru-RU" sz="1100" dirty="0" smtClean="0"/>
              <a:t>заполняет </a:t>
            </a:r>
            <a:r>
              <a:rPr lang="ru-RU" dirty="0"/>
              <a:t>квитанции (в расчете на 1 получателя)</a:t>
            </a:r>
          </a:p>
          <a:p>
            <a:pPr algn="l"/>
            <a:r>
              <a:rPr lang="en-US" sz="1100" dirty="0" smtClean="0"/>
              <a:t>min </a:t>
            </a:r>
            <a:r>
              <a:rPr lang="ru-RU" sz="1100" dirty="0" smtClean="0"/>
              <a:t>2,5 </a:t>
            </a:r>
            <a:r>
              <a:rPr lang="en-US" sz="1100" dirty="0" smtClean="0"/>
              <a:t>max </a:t>
            </a:r>
            <a:r>
              <a:rPr lang="ru-RU" sz="1100" dirty="0" smtClean="0"/>
              <a:t>6            </a:t>
            </a:r>
          </a:p>
          <a:p>
            <a:pPr algn="l"/>
            <a:r>
              <a:rPr lang="ru-RU" dirty="0" smtClean="0"/>
              <a:t>На всех мин 350 мин</a:t>
            </a:r>
          </a:p>
          <a:p>
            <a:pPr algn="l"/>
            <a:r>
              <a:rPr lang="ru-RU" sz="1100" dirty="0" smtClean="0"/>
              <a:t>Мах 840 мин                    </a:t>
            </a:r>
            <a:endParaRPr lang="ru-RU" sz="1100" dirty="0"/>
          </a:p>
        </p:txBody>
      </p:sp>
      <p:sp>
        <p:nvSpPr>
          <p:cNvPr id="127" name="Блок-схема: процесс 126"/>
          <p:cNvSpPr/>
          <p:nvPr/>
        </p:nvSpPr>
        <p:spPr>
          <a:xfrm>
            <a:off x="4360456" y="1754675"/>
            <a:ext cx="1579696" cy="1143000"/>
          </a:xfrm>
          <a:prstGeom prst="flowChartProcess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Заведующий </a:t>
            </a:r>
            <a:r>
              <a:rPr lang="ru-RU" dirty="0"/>
              <a:t>отделением -  заполняет </a:t>
            </a:r>
            <a:r>
              <a:rPr lang="ru-RU" dirty="0" smtClean="0"/>
              <a:t>реестр с номерами квитанций квитанции </a:t>
            </a:r>
            <a:endParaRPr lang="ru-RU" dirty="0"/>
          </a:p>
          <a:p>
            <a:pPr algn="l"/>
            <a:r>
              <a:rPr lang="en-US" sz="1100" dirty="0" smtClean="0"/>
              <a:t>min </a:t>
            </a:r>
            <a:r>
              <a:rPr lang="ru-RU" sz="1100" dirty="0" smtClean="0"/>
              <a:t>1</a:t>
            </a:r>
            <a:r>
              <a:rPr lang="en-US" sz="1100" dirty="0" smtClean="0"/>
              <a:t>1</a:t>
            </a:r>
            <a:r>
              <a:rPr lang="ru-RU" sz="1100" dirty="0" smtClean="0"/>
              <a:t> </a:t>
            </a:r>
            <a:r>
              <a:rPr lang="en-US" sz="1100" dirty="0" smtClean="0"/>
              <a:t>max </a:t>
            </a:r>
            <a:r>
              <a:rPr lang="ru-RU" sz="1100" dirty="0" smtClean="0"/>
              <a:t>17</a:t>
            </a:r>
            <a:endParaRPr lang="ru-RU" sz="1100" dirty="0"/>
          </a:p>
        </p:txBody>
      </p:sp>
      <p:sp>
        <p:nvSpPr>
          <p:cNvPr id="131" name="Блок-схема: процесс 130"/>
          <p:cNvSpPr/>
          <p:nvPr/>
        </p:nvSpPr>
        <p:spPr>
          <a:xfrm>
            <a:off x="6064944" y="3204720"/>
            <a:ext cx="1841500" cy="1143000"/>
          </a:xfrm>
          <a:prstGeom prst="flowChartProcess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100" dirty="0"/>
              <a:t>кабинет 4,6</a:t>
            </a:r>
          </a:p>
          <a:p>
            <a:pPr algn="l"/>
            <a:r>
              <a:rPr lang="ru-RU" sz="1100" dirty="0"/>
              <a:t>Ведущий бухгалтер -  Заполнение </a:t>
            </a:r>
            <a:r>
              <a:rPr lang="ru-RU" sz="1100" dirty="0" smtClean="0"/>
              <a:t>приходного </a:t>
            </a:r>
            <a:r>
              <a:rPr lang="ru-RU" sz="1100" dirty="0"/>
              <a:t>ордера  в 1С:Бухгалтерии </a:t>
            </a:r>
          </a:p>
          <a:p>
            <a:pPr algn="l"/>
            <a:r>
              <a:rPr lang="en-US" sz="1100" dirty="0"/>
              <a:t>min 2,9</a:t>
            </a:r>
          </a:p>
          <a:p>
            <a:pPr algn="l"/>
            <a:r>
              <a:rPr lang="en-US" sz="1100" dirty="0"/>
              <a:t>max 5,3</a:t>
            </a:r>
            <a:endParaRPr lang="ru-RU" sz="1100" dirty="0"/>
          </a:p>
        </p:txBody>
      </p:sp>
      <p:sp>
        <p:nvSpPr>
          <p:cNvPr id="132" name="Блок-схема: процесс 131"/>
          <p:cNvSpPr/>
          <p:nvPr/>
        </p:nvSpPr>
        <p:spPr>
          <a:xfrm>
            <a:off x="3882137" y="3220982"/>
            <a:ext cx="1841500" cy="1143000"/>
          </a:xfrm>
          <a:prstGeom prst="flowChartProcess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100" dirty="0"/>
              <a:t>Касса</a:t>
            </a:r>
          </a:p>
          <a:p>
            <a:pPr algn="l"/>
            <a:r>
              <a:rPr lang="ru-RU" sz="1100" dirty="0"/>
              <a:t>Заведующий отделением  -  Идет в кассу</a:t>
            </a:r>
          </a:p>
          <a:p>
            <a:pPr algn="l"/>
            <a:endParaRPr lang="ru-RU" sz="1100" dirty="0"/>
          </a:p>
          <a:p>
            <a:pPr algn="l"/>
            <a:r>
              <a:rPr lang="en-US" sz="1100" dirty="0"/>
              <a:t>min 0,2</a:t>
            </a:r>
          </a:p>
          <a:p>
            <a:pPr algn="l"/>
            <a:r>
              <a:rPr lang="en-US" sz="1100" dirty="0"/>
              <a:t>max 2</a:t>
            </a:r>
            <a:endParaRPr lang="ru-RU" sz="1100" dirty="0"/>
          </a:p>
        </p:txBody>
      </p:sp>
      <p:sp>
        <p:nvSpPr>
          <p:cNvPr id="133" name="Блок-схема: процесс 132"/>
          <p:cNvSpPr/>
          <p:nvPr/>
        </p:nvSpPr>
        <p:spPr>
          <a:xfrm>
            <a:off x="1821110" y="3201507"/>
            <a:ext cx="1841500" cy="1324750"/>
          </a:xfrm>
          <a:prstGeom prst="flowChartProcess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100" dirty="0"/>
              <a:t>касса</a:t>
            </a:r>
          </a:p>
          <a:p>
            <a:pPr algn="l"/>
            <a:r>
              <a:rPr lang="ru-RU" sz="1100" dirty="0"/>
              <a:t>Кассир -  Сверка наличности и суммы по квитанции, заполнение отрывного корешка</a:t>
            </a:r>
          </a:p>
          <a:p>
            <a:pPr algn="l"/>
            <a:r>
              <a:rPr lang="en-US" sz="1100" dirty="0"/>
              <a:t>min </a:t>
            </a:r>
            <a:r>
              <a:rPr lang="ru-RU" sz="1100" dirty="0" smtClean="0"/>
              <a:t>5</a:t>
            </a:r>
            <a:endParaRPr lang="en-US" sz="1100" dirty="0"/>
          </a:p>
          <a:p>
            <a:pPr algn="l"/>
            <a:r>
              <a:rPr lang="en-US" sz="1100" dirty="0"/>
              <a:t>max 12</a:t>
            </a:r>
            <a:endParaRPr lang="ru-RU" sz="1100" dirty="0"/>
          </a:p>
        </p:txBody>
      </p:sp>
      <p:sp>
        <p:nvSpPr>
          <p:cNvPr id="134" name="Блок-схема: процесс 133"/>
          <p:cNvSpPr/>
          <p:nvPr/>
        </p:nvSpPr>
        <p:spPr>
          <a:xfrm>
            <a:off x="179512" y="3365014"/>
            <a:ext cx="1421132" cy="1235554"/>
          </a:xfrm>
          <a:prstGeom prst="flowChartProcess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100" dirty="0"/>
              <a:t>кабинет 6</a:t>
            </a:r>
          </a:p>
          <a:p>
            <a:pPr algn="l"/>
            <a:r>
              <a:rPr lang="ru-RU" sz="1100" dirty="0"/>
              <a:t>Главный бухгалтер  -  подписание </a:t>
            </a:r>
            <a:r>
              <a:rPr lang="ru-RU" sz="1100" dirty="0" smtClean="0"/>
              <a:t>отрывного </a:t>
            </a:r>
            <a:r>
              <a:rPr lang="ru-RU" sz="1100" dirty="0"/>
              <a:t>корешка</a:t>
            </a:r>
          </a:p>
          <a:p>
            <a:pPr algn="l"/>
            <a:endParaRPr lang="ru-RU" sz="1100" dirty="0"/>
          </a:p>
          <a:p>
            <a:pPr algn="l"/>
            <a:r>
              <a:rPr lang="en-US" sz="1100" dirty="0"/>
              <a:t>min 1</a:t>
            </a:r>
          </a:p>
          <a:p>
            <a:pPr algn="l"/>
            <a:r>
              <a:rPr lang="en-US" sz="1100" dirty="0"/>
              <a:t>max 1</a:t>
            </a:r>
            <a:endParaRPr lang="ru-RU" sz="1100" dirty="0"/>
          </a:p>
        </p:txBody>
      </p:sp>
      <p:cxnSp>
        <p:nvCxnSpPr>
          <p:cNvPr id="135" name="Прямая со стрелкой 134"/>
          <p:cNvCxnSpPr/>
          <p:nvPr/>
        </p:nvCxnSpPr>
        <p:spPr>
          <a:xfrm>
            <a:off x="15176500" y="5588000"/>
            <a:ext cx="3175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>
            <a:stCxn id="125" idx="3"/>
          </p:cNvCxnSpPr>
          <p:nvPr/>
        </p:nvCxnSpPr>
        <p:spPr>
          <a:xfrm flipV="1">
            <a:off x="4109243" y="2197589"/>
            <a:ext cx="246732" cy="1690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2187124" y="2210125"/>
            <a:ext cx="14062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5855889" y="2195066"/>
            <a:ext cx="18634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Прямая со стрелкой 135"/>
          <p:cNvCxnSpPr/>
          <p:nvPr/>
        </p:nvCxnSpPr>
        <p:spPr>
          <a:xfrm>
            <a:off x="6356920" y="2864158"/>
            <a:ext cx="0" cy="3405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Прямая со стрелкой 139"/>
          <p:cNvCxnSpPr/>
          <p:nvPr/>
        </p:nvCxnSpPr>
        <p:spPr>
          <a:xfrm flipH="1">
            <a:off x="5710473" y="3659744"/>
            <a:ext cx="354471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Прямая со стрелкой 141"/>
          <p:cNvCxnSpPr/>
          <p:nvPr/>
        </p:nvCxnSpPr>
        <p:spPr>
          <a:xfrm flipH="1">
            <a:off x="3669506" y="3667640"/>
            <a:ext cx="24334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9" name="Таблица 1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534852"/>
              </p:ext>
            </p:extLst>
          </p:nvPr>
        </p:nvGraphicFramePr>
        <p:xfrm>
          <a:off x="3329116" y="5415136"/>
          <a:ext cx="2230072" cy="609600"/>
        </p:xfrm>
        <a:graphic>
          <a:graphicData uri="http://schemas.openxmlformats.org/drawingml/2006/table">
            <a:tbl>
              <a:tblPr/>
              <a:tblGrid>
                <a:gridCol w="1115036"/>
                <a:gridCol w="1115036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ВПП 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541,10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max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1211,3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50" name="Пятно 2 149"/>
          <p:cNvSpPr/>
          <p:nvPr/>
        </p:nvSpPr>
        <p:spPr>
          <a:xfrm>
            <a:off x="353519" y="1442645"/>
            <a:ext cx="749070" cy="480071"/>
          </a:xfrm>
          <a:prstGeom prst="irregularSeal2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400" b="1" dirty="0"/>
              <a:t>1</a:t>
            </a:r>
          </a:p>
        </p:txBody>
      </p:sp>
      <p:sp>
        <p:nvSpPr>
          <p:cNvPr id="151" name="Пятно 2 150"/>
          <p:cNvSpPr/>
          <p:nvPr/>
        </p:nvSpPr>
        <p:spPr>
          <a:xfrm>
            <a:off x="2483768" y="1281573"/>
            <a:ext cx="962025" cy="666750"/>
          </a:xfrm>
          <a:prstGeom prst="irregularSeal2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400" b="1"/>
              <a:t>2</a:t>
            </a:r>
          </a:p>
        </p:txBody>
      </p:sp>
      <p:sp>
        <p:nvSpPr>
          <p:cNvPr id="152" name="Пятно 2 151"/>
          <p:cNvSpPr/>
          <p:nvPr/>
        </p:nvSpPr>
        <p:spPr>
          <a:xfrm>
            <a:off x="3751596" y="1281573"/>
            <a:ext cx="962025" cy="666750"/>
          </a:xfrm>
          <a:prstGeom prst="irregularSeal2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400" b="1" dirty="0" smtClean="0"/>
              <a:t>3</a:t>
            </a:r>
            <a:endParaRPr lang="ru-RU" sz="1400" b="1" dirty="0"/>
          </a:p>
        </p:txBody>
      </p:sp>
      <p:sp>
        <p:nvSpPr>
          <p:cNvPr id="153" name="Пятно 2 152"/>
          <p:cNvSpPr/>
          <p:nvPr/>
        </p:nvSpPr>
        <p:spPr>
          <a:xfrm>
            <a:off x="7524328" y="2506890"/>
            <a:ext cx="962025" cy="666750"/>
          </a:xfrm>
          <a:prstGeom prst="irregularSeal2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400" b="1" dirty="0" smtClean="0"/>
              <a:t>4</a:t>
            </a:r>
            <a:endParaRPr lang="ru-RU" sz="1400" b="1" dirty="0"/>
          </a:p>
        </p:txBody>
      </p:sp>
      <p:sp>
        <p:nvSpPr>
          <p:cNvPr id="154" name="Пятно 2 153"/>
          <p:cNvSpPr/>
          <p:nvPr/>
        </p:nvSpPr>
        <p:spPr>
          <a:xfrm>
            <a:off x="6109774" y="4365375"/>
            <a:ext cx="962025" cy="666750"/>
          </a:xfrm>
          <a:prstGeom prst="irregularSeal2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400" b="1" dirty="0" smtClean="0"/>
              <a:t>5</a:t>
            </a:r>
            <a:endParaRPr lang="ru-RU" sz="1400" b="1" dirty="0"/>
          </a:p>
        </p:txBody>
      </p:sp>
      <p:sp>
        <p:nvSpPr>
          <p:cNvPr id="36" name="Блок-схема: процесс 35"/>
          <p:cNvSpPr/>
          <p:nvPr/>
        </p:nvSpPr>
        <p:spPr>
          <a:xfrm>
            <a:off x="6064944" y="1754675"/>
            <a:ext cx="1603399" cy="1143000"/>
          </a:xfrm>
          <a:prstGeom prst="flowChartProcess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100" dirty="0"/>
              <a:t>кабинет 4,6</a:t>
            </a:r>
          </a:p>
          <a:p>
            <a:pPr algn="l"/>
            <a:r>
              <a:rPr lang="ru-RU" sz="1100" dirty="0"/>
              <a:t>Ведущий бухгалтер -  Сверка данных в квитанции (</a:t>
            </a:r>
            <a:r>
              <a:rPr lang="ru-RU" sz="1100" dirty="0" smtClean="0"/>
              <a:t>БСО, </a:t>
            </a:r>
            <a:r>
              <a:rPr lang="ru-RU" sz="1100" dirty="0" err="1" smtClean="0"/>
              <a:t>фио</a:t>
            </a:r>
            <a:r>
              <a:rPr lang="ru-RU" sz="1100" dirty="0" smtClean="0"/>
              <a:t>, сумма и т.д.) </a:t>
            </a:r>
            <a:r>
              <a:rPr lang="ru-RU" sz="1100" dirty="0"/>
              <a:t>и данных реестра</a:t>
            </a:r>
          </a:p>
          <a:p>
            <a:pPr algn="l"/>
            <a:r>
              <a:rPr lang="en-US" sz="1100" dirty="0"/>
              <a:t>min </a:t>
            </a:r>
            <a:r>
              <a:rPr lang="en-US" sz="1100" dirty="0" smtClean="0"/>
              <a:t>31</a:t>
            </a:r>
            <a:r>
              <a:rPr lang="ru-RU" sz="1100" dirty="0" smtClean="0"/>
              <a:t> </a:t>
            </a:r>
            <a:r>
              <a:rPr lang="en-US" sz="1100" dirty="0" smtClean="0"/>
              <a:t>max </a:t>
            </a:r>
            <a:r>
              <a:rPr lang="en-US" sz="1100" dirty="0"/>
              <a:t>54</a:t>
            </a:r>
            <a:endParaRPr lang="ru-RU" sz="1100" dirty="0"/>
          </a:p>
        </p:txBody>
      </p:sp>
      <p:cxnSp>
        <p:nvCxnSpPr>
          <p:cNvPr id="38" name="Прямая со стрелкой 37"/>
          <p:cNvCxnSpPr/>
          <p:nvPr/>
        </p:nvCxnSpPr>
        <p:spPr>
          <a:xfrm flipH="1">
            <a:off x="1600644" y="3776220"/>
            <a:ext cx="24334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ятно 2 39"/>
          <p:cNvSpPr/>
          <p:nvPr/>
        </p:nvSpPr>
        <p:spPr>
          <a:xfrm>
            <a:off x="1072040" y="2794403"/>
            <a:ext cx="749070" cy="480071"/>
          </a:xfrm>
          <a:prstGeom prst="irregularSeal2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400" b="1" dirty="0" smtClean="0"/>
              <a:t>6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1041247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Users\Усачев\Desktop\300le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6845" y="5529890"/>
            <a:ext cx="1997157" cy="1328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\\server\обмен\Курносова\logo CS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34" y="273694"/>
            <a:ext cx="1000132" cy="1012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-42081" y="265478"/>
            <a:ext cx="9361040" cy="4924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Futura PT Medium"/>
              </a:rPr>
              <a:t>Выявленные потери времени</a:t>
            </a:r>
            <a:endParaRPr lang="ru-RU" sz="2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2">
                  <a:lumMod val="7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5" name="Пятно 2 24"/>
          <p:cNvSpPr/>
          <p:nvPr/>
        </p:nvSpPr>
        <p:spPr>
          <a:xfrm>
            <a:off x="1038407" y="1317003"/>
            <a:ext cx="749070" cy="480071"/>
          </a:xfrm>
          <a:prstGeom prst="irregularSeal2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400" b="1" dirty="0"/>
              <a:t>1</a:t>
            </a:r>
          </a:p>
        </p:txBody>
      </p:sp>
      <p:sp>
        <p:nvSpPr>
          <p:cNvPr id="26" name="Пятно 2 25"/>
          <p:cNvSpPr/>
          <p:nvPr/>
        </p:nvSpPr>
        <p:spPr>
          <a:xfrm>
            <a:off x="989504" y="3152368"/>
            <a:ext cx="749070" cy="480071"/>
          </a:xfrm>
          <a:prstGeom prst="irregularSeal2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400" b="1" dirty="0" smtClean="0"/>
              <a:t>4</a:t>
            </a:r>
            <a:endParaRPr lang="ru-RU" sz="1400" b="1" dirty="0"/>
          </a:p>
        </p:txBody>
      </p:sp>
      <p:sp>
        <p:nvSpPr>
          <p:cNvPr id="27" name="Пятно 2 26"/>
          <p:cNvSpPr/>
          <p:nvPr/>
        </p:nvSpPr>
        <p:spPr>
          <a:xfrm>
            <a:off x="989504" y="2427306"/>
            <a:ext cx="749070" cy="480071"/>
          </a:xfrm>
          <a:prstGeom prst="irregularSeal2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400" b="1" dirty="0" smtClean="0"/>
              <a:t>3</a:t>
            </a:r>
            <a:endParaRPr lang="ru-RU" sz="1400" b="1" dirty="0"/>
          </a:p>
        </p:txBody>
      </p:sp>
      <p:sp>
        <p:nvSpPr>
          <p:cNvPr id="28" name="Пятно 2 27"/>
          <p:cNvSpPr/>
          <p:nvPr/>
        </p:nvSpPr>
        <p:spPr>
          <a:xfrm>
            <a:off x="1044021" y="2024313"/>
            <a:ext cx="749070" cy="480071"/>
          </a:xfrm>
          <a:prstGeom prst="irregularSeal2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400" b="1" dirty="0" smtClean="0"/>
              <a:t>2</a:t>
            </a:r>
            <a:endParaRPr lang="ru-RU" sz="1400" b="1" dirty="0"/>
          </a:p>
        </p:txBody>
      </p:sp>
      <p:sp>
        <p:nvSpPr>
          <p:cNvPr id="29" name="Пятно 2 28"/>
          <p:cNvSpPr/>
          <p:nvPr/>
        </p:nvSpPr>
        <p:spPr>
          <a:xfrm>
            <a:off x="1006990" y="3625033"/>
            <a:ext cx="749070" cy="480071"/>
          </a:xfrm>
          <a:prstGeom prst="irregularSeal2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400" b="1" dirty="0" smtClean="0"/>
              <a:t>5</a:t>
            </a:r>
            <a:endParaRPr lang="ru-RU" sz="1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1907704" y="1396915"/>
            <a:ext cx="6309727" cy="36009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6000">
              <a:buAutoNum type="arabicPeriod"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Потери времени на ручное заполнение квитанции (заполнение суммы и фамилии прописью и наименовании услуг), по 2 на каждого получателя </a:t>
            </a:r>
          </a:p>
          <a:p>
            <a:pPr marL="36000">
              <a:buAutoNum type="arabicPeriod"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Потери времени на раскладывание квитанций к каждому акты выполненных работ (поиск по прописной сумме)</a:t>
            </a:r>
          </a:p>
          <a:p>
            <a:pPr marL="36000">
              <a:buAutoNum type="arabicPeriod"/>
            </a:pP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6000">
              <a:buAutoNum type="arabicPeriod"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Потери времени на раскладывание квитанций согласно реестра (документы формата А5 с 6значной нумерацией)</a:t>
            </a:r>
          </a:p>
          <a:p>
            <a:pPr marL="36000">
              <a:buAutoNum type="arabicPeriod"/>
            </a:pP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6000">
              <a:buAutoNum type="arabicPeriod"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Потери времени при сверке номера квитанции, фамилии получателя,  суммы, даты квитанции и данных реестра. </a:t>
            </a:r>
          </a:p>
          <a:p>
            <a:pPr marL="36000">
              <a:buAutoNum type="arabicPeriod"/>
            </a:pP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6000">
              <a:buAutoNum type="arabicPeriod"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Потери времени на повторное раскладывание документов по порядку после сверки. </a:t>
            </a:r>
          </a:p>
          <a:p>
            <a:pPr marL="36000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Исправление квитанций при разногласиях с получателями по вопросам сумм </a:t>
            </a: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5770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Усачев\Desktop\300le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6845" y="5529890"/>
            <a:ext cx="1997157" cy="1328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\\server\обмен\Курносова\logo CS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4" y="142853"/>
            <a:ext cx="1000132" cy="1012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Прямоугольник 30"/>
          <p:cNvSpPr/>
          <p:nvPr/>
        </p:nvSpPr>
        <p:spPr>
          <a:xfrm>
            <a:off x="0" y="160849"/>
            <a:ext cx="9361040" cy="5866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Futura PT Medium"/>
              </a:rPr>
              <a:t>Пирамида проблем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2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" name="Трапеция 1"/>
          <p:cNvSpPr/>
          <p:nvPr/>
        </p:nvSpPr>
        <p:spPr>
          <a:xfrm>
            <a:off x="0" y="2379383"/>
            <a:ext cx="2502520" cy="2254034"/>
          </a:xfrm>
          <a:prstGeom prst="trapezoid">
            <a:avLst>
              <a:gd name="adj" fmla="val 37470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Трапеция 5"/>
          <p:cNvSpPr/>
          <p:nvPr/>
        </p:nvSpPr>
        <p:spPr>
          <a:xfrm>
            <a:off x="855058" y="1507193"/>
            <a:ext cx="1196662" cy="648072"/>
          </a:xfrm>
          <a:prstGeom prst="trapezoid">
            <a:avLst>
              <a:gd name="adj" fmla="val 4417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внобедренный треугольник 6"/>
          <p:cNvSpPr/>
          <p:nvPr/>
        </p:nvSpPr>
        <p:spPr>
          <a:xfrm>
            <a:off x="1076647" y="815846"/>
            <a:ext cx="753484" cy="67834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2051720" y="846588"/>
            <a:ext cx="388843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Федеральный уровень</a:t>
            </a:r>
            <a:endParaRPr lang="ru-RU" dirty="0"/>
          </a:p>
        </p:txBody>
      </p:sp>
      <p:sp>
        <p:nvSpPr>
          <p:cNvPr id="36" name="TextBox 35"/>
          <p:cNvSpPr txBox="1"/>
          <p:nvPr/>
        </p:nvSpPr>
        <p:spPr>
          <a:xfrm>
            <a:off x="2339752" y="1322527"/>
            <a:ext cx="388843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Региональный уровень</a:t>
            </a:r>
            <a:endParaRPr lang="ru-RU" dirty="0"/>
          </a:p>
        </p:txBody>
      </p:sp>
      <p:sp>
        <p:nvSpPr>
          <p:cNvPr id="40" name="TextBox 39"/>
          <p:cNvSpPr txBox="1"/>
          <p:nvPr/>
        </p:nvSpPr>
        <p:spPr>
          <a:xfrm>
            <a:off x="3698528" y="1817450"/>
            <a:ext cx="388843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Местный уровень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339752" y="2241351"/>
            <a:ext cx="6317952" cy="310854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6000">
              <a:buAutoNum type="arabicPeriod"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Большое количество данных требующих ручного заполнения согласно формы документа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 marL="36000">
              <a:buAutoNum type="arabicPeriod"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Распечатка актов выполненных работ по факты посещения социальных работников получателями для их вручения, а не заранее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 marL="36000">
              <a:buAutoNum type="arabicPeriod"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В связи с большим количеством документов требуется время на прочтение квитанции и сформированного реестра на оплату 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 marL="36000">
              <a:buAutoNum type="arabicPeriod"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ухгалтер производит сверку рукописного текста с данными реестра в связи с большим количеством полей в бланке строгой отчетности кассир ( информация не является необходимой для формирования бухгалтерских документов)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 marL="36000">
              <a:buAutoNum type="arabicPeriod"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Потери времени на раскладывание квитанций после их сверки</a:t>
            </a:r>
          </a:p>
          <a:p>
            <a:pPr marL="36000">
              <a:buAutoNum type="arabicPeriod"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Наличие споров с получателями услуг по сумме квитанции при неразборчивом подчерке 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3321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\\server\обмен\Курносова\logo CS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4" y="0"/>
            <a:ext cx="1000132" cy="1012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00100" y="160849"/>
            <a:ext cx="778674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Futura PT Medium"/>
              </a:rPr>
              <a:t>Анализ проблем и выявление путей их решения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2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5" name="Picture 3" descr="C:\Users\Усачев\Desktop\300le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6845" y="5529890"/>
            <a:ext cx="1997157" cy="1328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9254995"/>
              </p:ext>
            </p:extLst>
          </p:nvPr>
        </p:nvGraphicFramePr>
        <p:xfrm>
          <a:off x="539552" y="1124744"/>
          <a:ext cx="8247291" cy="50691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9588"/>
                <a:gridCol w="1904792"/>
                <a:gridCol w="3156220"/>
                <a:gridCol w="792088"/>
                <a:gridCol w="2054603"/>
              </a:tblGrid>
              <a:tr h="2415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№ п/п</a:t>
                      </a:r>
                    </a:p>
                  </a:txBody>
                  <a:tcPr marL="27896" marR="2789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Выявленная проблема</a:t>
                      </a:r>
                    </a:p>
                  </a:txBody>
                  <a:tcPr marL="27896" marR="2789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Мероприятие</a:t>
                      </a:r>
                    </a:p>
                  </a:txBody>
                  <a:tcPr marL="27896" marR="2789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Срок реализации</a:t>
                      </a:r>
                    </a:p>
                  </a:txBody>
                  <a:tcPr marL="27896" marR="2789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Ответственный исполнитель</a:t>
                      </a:r>
                    </a:p>
                  </a:txBody>
                  <a:tcPr marL="27896" marR="27896" marT="0" marB="0"/>
                </a:tc>
              </a:tr>
              <a:tr h="8001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endParaRPr lang="ru-RU" sz="12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896" marR="27896" marT="0" marB="0"/>
                </a:tc>
                <a:tc>
                  <a:txBody>
                    <a:bodyPr/>
                    <a:lstStyle/>
                    <a:p>
                      <a:pPr marL="3600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Большое количество данных требующих ручного заполнения согласно формы документа</a:t>
                      </a:r>
                    </a:p>
                    <a:p>
                      <a:pPr marL="3600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6. Наличие споров с получателями услуг по сумме квитанции при неразборчивом подчерке</a:t>
                      </a:r>
                    </a:p>
                    <a:p>
                      <a:pPr marL="36000">
                        <a:buNone/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3.В связи с большим количеством документов требуется время на прочтение квитанции и сформированного реестра на оплату </a:t>
                      </a:r>
                    </a:p>
                    <a:p>
                      <a:pPr marL="3600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6000">
                        <a:buAutoNum type="arabicPeriod"/>
                      </a:pP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896" marR="27896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 связи с тем, что по каждому типу услуг (гарантированные и дополнительные) формируется акт выполненных работ с указанием сумм оплаты и данных получателя, приобретены кассовые  аппараты для</a:t>
                      </a:r>
                      <a:r>
                        <a:rPr lang="ru-RU" sz="1200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распечатки чеков , подтверждающих факт произведения оплаты (чек крепится к акту, копия сдается в бухгалтерию)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Для отсутствия споров о сумме к оплате кассовые аппараты оснащены модулем беспроводной связи и чек может отбиваться по месту жительства получателя услуг</a:t>
                      </a:r>
                    </a:p>
                  </a:txBody>
                  <a:tcPr marL="27896" marR="278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До 30.09.2023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7896" marR="27896" marT="0" marB="0"/>
                </a:tc>
                <a:tc>
                  <a:txBody>
                    <a:bodyPr/>
                    <a:lstStyle/>
                    <a:p>
                      <a:pPr marL="3600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152400" algn="l"/>
                        </a:tabLst>
                        <a:defRPr/>
                      </a:pPr>
                      <a:r>
                        <a:rPr lang="ru-RU" sz="1200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Специалист по закупкам Ширяева Т.Г.</a:t>
                      </a:r>
                    </a:p>
                    <a:p>
                      <a:pPr marL="3600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152400" algn="l"/>
                        </a:tabLst>
                        <a:defRPr/>
                      </a:pPr>
                      <a:r>
                        <a:rPr lang="ru-RU" sz="1200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Заведующие отделением</a:t>
                      </a:r>
                    </a:p>
                  </a:txBody>
                  <a:tcPr marL="27896" marR="27896" marT="0" marB="0"/>
                </a:tc>
              </a:tr>
              <a:tr h="14115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896" marR="27896" marT="0" marB="0"/>
                </a:tc>
                <a:tc>
                  <a:txBody>
                    <a:bodyPr/>
                    <a:lstStyle/>
                    <a:p>
                      <a:pPr marL="36000">
                        <a:buNone/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2.Распечатка актов выполненных работ по факты посещения социальных работников получателями для их вручения, а не заранее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896" marR="27896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Подготовка актов в программном  комплексе  выполненных работ  за 2 дня до момента</a:t>
                      </a:r>
                      <a:r>
                        <a:rPr lang="ru-RU" sz="12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взимания платы 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7896" marR="27896" marT="0" marB="0"/>
                </a:tc>
                <a:tc>
                  <a:txBody>
                    <a:bodyPr/>
                    <a:lstStyle/>
                    <a:p>
                      <a:pPr marL="3600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162560" algn="l"/>
                        </a:tabLst>
                        <a:defRPr/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до</a:t>
                      </a:r>
                      <a:r>
                        <a:rPr lang="ru-RU" sz="1200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20.09.2023, затем постоянно</a:t>
                      </a:r>
                      <a:endParaRPr lang="ru-RU" sz="1200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3600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162560" algn="l"/>
                        </a:tabLst>
                      </a:pP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7896" marR="27896" marT="0" marB="0"/>
                </a:tc>
                <a:tc>
                  <a:txBody>
                    <a:bodyPr/>
                    <a:lstStyle/>
                    <a:p>
                      <a:pPr marL="3600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152400" algn="l"/>
                        </a:tabLst>
                        <a:defRPr/>
                      </a:pPr>
                      <a:r>
                        <a:rPr lang="ru-RU" sz="1200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Заведующие отделением</a:t>
                      </a:r>
                      <a:endParaRPr lang="ru-RU" sz="1200" baseline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7896" marR="27896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6440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7962</TotalTime>
  <Words>1113</Words>
  <Application>Microsoft Office PowerPoint</Application>
  <PresentationFormat>Экран (4:3)</PresentationFormat>
  <Paragraphs>166</Paragraphs>
  <Slides>15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 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Усачев</dc:creator>
  <cp:lastModifiedBy>кабинет №6 - 3</cp:lastModifiedBy>
  <cp:revision>195</cp:revision>
  <cp:lastPrinted>2021-10-08T08:35:00Z</cp:lastPrinted>
  <dcterms:created xsi:type="dcterms:W3CDTF">2020-01-17T02:49:10Z</dcterms:created>
  <dcterms:modified xsi:type="dcterms:W3CDTF">2023-12-26T09:57:59Z</dcterms:modified>
</cp:coreProperties>
</file>