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89" r:id="rId2"/>
    <p:sldId id="257" r:id="rId3"/>
    <p:sldId id="258" r:id="rId4"/>
    <p:sldId id="291" r:id="rId5"/>
    <p:sldId id="286" r:id="rId6"/>
    <p:sldId id="292" r:id="rId7"/>
    <p:sldId id="259" r:id="rId8"/>
    <p:sldId id="294" r:id="rId9"/>
    <p:sldId id="299" r:id="rId10"/>
    <p:sldId id="287" r:id="rId11"/>
    <p:sldId id="293" r:id="rId12"/>
    <p:sldId id="295" r:id="rId13"/>
    <p:sldId id="297" r:id="rId14"/>
    <p:sldId id="298" r:id="rId15"/>
    <p:sldId id="300" r:id="rId16"/>
    <p:sldId id="301" r:id="rId17"/>
    <p:sldId id="302" r:id="rId18"/>
    <p:sldId id="290" r:id="rId19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3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3" rIns="90544" bIns="452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1"/>
            <a:ext cx="5408930" cy="4446985"/>
          </a:xfrm>
          <a:prstGeom prst="rect">
            <a:avLst/>
          </a:prstGeom>
        </p:spPr>
        <p:txBody>
          <a:bodyPr vert="horz" lIns="90544" tIns="45273" rIns="90544" bIns="452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3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3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5"/>
            <a:ext cx="8328047" cy="514483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5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9" y="1484786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571613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предоставления услуг по реабилитационной трудотерапии для граждан пожилого возраста и инвалидов в Муниципальном бюджетном учреждении «Центр социального обслуживания»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6000768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89"/>
            <a:ext cx="1071570" cy="10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40"/>
            <a:ext cx="648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29860"/>
              </p:ext>
            </p:extLst>
          </p:nvPr>
        </p:nvGraphicFramePr>
        <p:xfrm>
          <a:off x="539552" y="1084974"/>
          <a:ext cx="8247291" cy="5224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88"/>
                <a:gridCol w="1904792"/>
                <a:gridCol w="3156220"/>
                <a:gridCol w="792088"/>
                <a:gridCol w="2054603"/>
              </a:tblGrid>
              <a:tr h="38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п/п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27896" marR="27896" marT="0" marB="0"/>
                </a:tc>
              </a:tr>
              <a:tr h="141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>
                        <a:buAutoNum type="arabicPeriod"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Неравномерность числа пришедших посетителей в следствии чего возникают трудности с рассадкой и размещением,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расстановка мебели не учитывает особенностей получателей услуг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групп получателей услуг в количестве не более 5 человек и четкого распределение их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течении рабочего дня (времени работы полустационара)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Столы для занятий по трудотерапии и стулья были заменены на имеющиеся в наличии пластиковые круглые столы и более легкие стулья.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Мебели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расставлена с большим расстоянием друг от друга.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каждым получателем услуг закреплено место размещения  (стул и стол)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2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24.06.2021, затем постоянно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Заведующий отделением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Вальчевская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2,3. Техник высшей категории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Валиванов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688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Потери времени на размещение личных вещей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стола при входе в кабинет трудотерапии для размещения личных вещей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625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11.06.2021</a:t>
                      </a:r>
                    </a:p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2560" algn="l"/>
                        </a:tabLs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Заведующий отделением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Вальчевская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142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в социализации в группе занимающихся в связи с учетом особенностей здоровья и эмоционального состояния, половой принадлежности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 определением в группу занимающихся, учитываются результаты психологического тестирования граждан (уровень конфликтности, психологическая совместимость и т.д.). 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62560" algn="l"/>
                        </a:tabLst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24.06.2021</a:t>
                      </a:r>
                    </a:p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2560" algn="l"/>
                        </a:tabLst>
                      </a:pP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 </a:t>
                      </a:r>
                      <a:r>
                        <a:rPr lang="ru-RU" sz="1200" b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Шаповалоа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27896" marR="27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9267"/>
              </p:ext>
            </p:extLst>
          </p:nvPr>
        </p:nvGraphicFramePr>
        <p:xfrm>
          <a:off x="395536" y="908720"/>
          <a:ext cx="8064896" cy="5599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78"/>
                <a:gridCol w="2044186"/>
                <a:gridCol w="2880320"/>
                <a:gridCol w="792088"/>
                <a:gridCol w="2016224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п/п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27896" marR="27896" marT="0" marB="0"/>
                </a:tc>
              </a:tr>
              <a:tr h="114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Отказ от конкретного занятия ввиду нежелания  получателя услуг, отсутствие альтернатива групповому занятию (темы занятия).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 стеллаж  с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настольными играми, развивающими пособиями и т.д.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отдельный стол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получателей услуг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лиц, имеющих трудности в социализации установлена ширма для проведении индивидуальных занятий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20.06.2021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отделением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Вальчевская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164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сортировки расходных материалов, потери времени на их подбор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Потери времени при уборке места  и раскладыванием остатка материалов после занятий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Инструктором по труду дополнительно к образовательной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программе к каждому занятию разработан список расходных материалов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каждого получателя услуг заведено место хранения в которое заранее инструктором по  труду помещаются все расходные материалы (с пометкой темы занятия и фамилии). Остатки после занятий также помещаются в индивидуальную коробку получателем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15.07.2021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 по труду Якунчикова Е.А.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844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Потери времени на перекличку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Каждому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получателю услуг выдается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бейджик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начале курса занятий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20.05.2021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отделением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Вальчевская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844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Потери времени на документальное оформление дополнительно обратившихся граждан.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Делегирование обязанностей специалисту по социальной работе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18.05.2021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отделением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Вальчевская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1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01547"/>
              </p:ext>
            </p:extLst>
          </p:nvPr>
        </p:nvGraphicFramePr>
        <p:xfrm>
          <a:off x="539552" y="807180"/>
          <a:ext cx="8064896" cy="3183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78"/>
                <a:gridCol w="2044186"/>
                <a:gridCol w="2880320"/>
                <a:gridCol w="792088"/>
                <a:gridCol w="2016224"/>
              </a:tblGrid>
              <a:tr h="446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п/п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27896" marR="27896" marT="0" marB="0"/>
                </a:tc>
              </a:tr>
              <a:tr h="849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возможности для мытья рук получателей услуг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Замена местами кабинетов по трудотерапии и общего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зала отделения  дневного пребывания, в котором имеется санузел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07.05.2021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высшей категории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Валиванов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178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запаса расходных материалов, необходимых на занятие в случае порчи.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подготовке к занятию инструктором по труду отдельно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складируются дополнительные расходные материалы для замены в кабинете трудотерапии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30.06.2021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 по труду Якунчикова Е.А.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18103"/>
            <a:ext cx="7281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 Визуализация «Стало»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5020"/>
            <a:ext cx="4032449" cy="493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5003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Получатели услуг распределяются по группам в числе не более 5 чел.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группу учитывается результаты психологического тестирования граждан (уровень конфликтности, психологическая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совместимость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т.д.).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3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Также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группы формируются таким образом чтобы туда входили граждане с разной способностью к передвижению .</a:t>
            </a:r>
          </a:p>
        </p:txBody>
      </p:sp>
    </p:spTree>
    <p:extLst>
      <p:ext uri="{BB962C8B-B14F-4D97-AF65-F5344CB8AC3E}">
        <p14:creationId xmlns:p14="http://schemas.microsoft.com/office/powerpoint/2010/main" val="3555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20" y="500044"/>
            <a:ext cx="62151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 Визуализация «Стало»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абинет №6 - 3\Desktop\Новая папка\Стало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84784"/>
            <a:ext cx="4289130" cy="3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735932"/>
            <a:ext cx="482453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занятий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трудотерапии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стулья были заменены 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наличии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пластиковые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круглые столы и более легкие стулья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расставлена с большим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 от друга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Организована (желтым скотчем)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разметка размещения мебели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20" y="500044"/>
            <a:ext cx="6215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абинет №6 - 3\Desktop\Новая папка\стеллаж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5502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56479" y="148478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Установлена ширма в общем зале для индивидуальных занятий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кабинет №6 - 3\Desktop\Новая папка\Ширм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81" y="2310804"/>
            <a:ext cx="2929198" cy="39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Стеллаж с настольными играми, пособиями и головоломками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18103"/>
            <a:ext cx="69959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 Визуализация «Стало»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80728"/>
            <a:ext cx="2635523" cy="351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4152" y="12604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каждого получателя услуг заведено место хранения в которое заранее инструктором по  труду помещаются все расходные материалы (с пометкой темы занятия и фамилии)</a:t>
            </a:r>
          </a:p>
        </p:txBody>
      </p:sp>
      <p:pic>
        <p:nvPicPr>
          <p:cNvPr id="6147" name="Picture 3" descr="C:\Users\кабинет №6 - 3\Desktop\Новая папка\Групповые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88" y="3141134"/>
            <a:ext cx="3609664" cy="27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44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занятий, требующих группового взаимодействия, расходные материалы также размещаются на столах заранее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18103"/>
            <a:ext cx="69959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 Визуализация «Стало»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260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трудотерапии перенесены в помещение, оборудованное санузлом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абинет №6 - 3\Desktop\Новая папка\Санузел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6671"/>
          <a:stretch/>
        </p:blipFill>
        <p:spPr bwMode="auto">
          <a:xfrm>
            <a:off x="251520" y="1237570"/>
            <a:ext cx="3941071" cy="37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3121"/>
          <a:stretch/>
        </p:blipFill>
        <p:spPr bwMode="auto">
          <a:xfrm>
            <a:off x="5115746" y="2564904"/>
            <a:ext cx="32006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535" y="52050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мониторинга внедренных улучшений проводиться опрос после каждого курса занятий. Также собираются в замечания и предложения по оказанию услуги.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428870"/>
            <a:ext cx="7174361" cy="1323439"/>
          </a:xfrm>
        </p:spPr>
        <p:txBody>
          <a:bodyPr/>
          <a:lstStyle/>
          <a:p>
            <a:r>
              <a:rPr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1472" y="1"/>
            <a:ext cx="2214578" cy="1857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38"/>
            <a:ext cx="639122" cy="106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643578"/>
            <a:ext cx="1785918" cy="12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 №6 - 3\Desktop\2021-12-08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6611" y="-701863"/>
            <a:ext cx="6323978" cy="86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0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571613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Процесс: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Оказание услуг по реабилитационной трудотерапии в отделении дневного пребывания для граждан пожилого возраста и инвалидов в Муниципального бюджетного учреждения «Центр социального обслуживания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r>
              <a:rPr lang="ru-RU" sz="2000" b="1" u="sng" dirty="0" smtClean="0">
                <a:solidFill>
                  <a:schemeClr val="tx2"/>
                </a:solidFill>
              </a:rPr>
              <a:t>Границы </a:t>
            </a:r>
            <a:r>
              <a:rPr lang="ru-RU" sz="2000" b="1" u="sng" dirty="0">
                <a:solidFill>
                  <a:schemeClr val="tx2"/>
                </a:solidFill>
              </a:rPr>
              <a:t>процесса: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с моменты входа заявителя в помещение отделения дневного пребывания в Муниципальном бюджетном учреждении «Центр социального обслуживания» до момента выхода из помещения после завершения занятий по трудотерапии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Оказание услуги проводиться в административном здании по адресу ул. Маркса,2 в помещениях на 1 и 2 этаже. </a:t>
            </a:r>
          </a:p>
          <a:p>
            <a:endParaRPr lang="ru-RU" sz="2000" dirty="0" smtClean="0"/>
          </a:p>
          <a:p>
            <a:r>
              <a:rPr lang="ru-RU" sz="2000" dirty="0" smtClean="0"/>
              <a:t>Услуга входит в комплекс мероприятий при предоставлении полустационарного социального обслуживания.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43"/>
            <a:ext cx="6000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 проекте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9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539" y="631824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Потребители услуги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10297" y="1628800"/>
            <a:ext cx="7776864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Получатели социального обслуживания на дому ( в том числе в сопровождении социального работника)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150" y="2916912"/>
            <a:ext cx="7776864" cy="44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Инвалиды, в том числе инвалиды колясочники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736" y="3509392"/>
            <a:ext cx="7776864" cy="44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Маломобильные граждане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2736" y="4101872"/>
            <a:ext cx="7776864" cy="44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Граждане, достигшие пенсионного возраста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3549" y="4694352"/>
            <a:ext cx="7776864" cy="44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Лица с ментальными нарушениями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736" y="5309849"/>
            <a:ext cx="7776864" cy="44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Граждане, направленные органами МСЭ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7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539" y="631824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Особенности оказания услуги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484784"/>
            <a:ext cx="700244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Граждане, получающие услуги обладают разной способностью к передвижению, выполнению последовательных действий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29" y="2728353"/>
            <a:ext cx="7001494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различных категорий получателей услуг требуются разные программы  терапии и подготовительных действий (расходных материалов, основных средств и т.д.)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929" y="4221088"/>
            <a:ext cx="6309727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Ожидание для  граждан с ограничениями здоровья может нести психологическую нагрузку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Картирование процесса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Прямая со стрелкой 134"/>
          <p:cNvCxnSpPr/>
          <p:nvPr/>
        </p:nvCxnSpPr>
        <p:spPr>
          <a:xfrm>
            <a:off x="15176500" y="5588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процесс 35"/>
          <p:cNvSpPr/>
          <p:nvPr/>
        </p:nvSpPr>
        <p:spPr>
          <a:xfrm>
            <a:off x="179512" y="1543881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Получатель услуг  -  Заходит в помещение для трудотерапии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</a:t>
            </a:r>
          </a:p>
          <a:p>
            <a:pPr algn="l"/>
            <a:r>
              <a:rPr lang="en-US" sz="1100" dirty="0"/>
              <a:t>max 2</a:t>
            </a:r>
            <a:endParaRPr lang="ru-RU" sz="1100" dirty="0"/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2195736" y="1543881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Получатель услуг  -  Выбор стула и рассадка 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2</a:t>
            </a:r>
          </a:p>
          <a:p>
            <a:pPr algn="l"/>
            <a:r>
              <a:rPr lang="en-US" sz="1100" dirty="0"/>
              <a:t>max 9</a:t>
            </a:r>
            <a:endParaRPr lang="ru-RU" sz="1100" dirty="0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4211960" y="1541223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Получатель услуг  -  Подбор расходных материалов для занятия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2</a:t>
            </a:r>
          </a:p>
          <a:p>
            <a:pPr algn="l"/>
            <a:r>
              <a:rPr lang="en-US" sz="1100" dirty="0"/>
              <a:t>max 7</a:t>
            </a:r>
            <a:endParaRPr lang="ru-RU" sz="1100" dirty="0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6226093" y="1541223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  Перекличка</a:t>
            </a:r>
            <a:endParaRPr lang="ru-RU" sz="1100" dirty="0"/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</a:t>
            </a:r>
          </a:p>
          <a:p>
            <a:pPr algn="l"/>
            <a:r>
              <a:rPr lang="en-US" sz="1100" dirty="0"/>
              <a:t>max 1</a:t>
            </a:r>
            <a:endParaRPr lang="ru-RU" sz="1100" dirty="0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169308" y="2857500"/>
            <a:ext cx="182245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труду-  </a:t>
            </a:r>
            <a:r>
              <a:rPr lang="ru-RU" sz="1100" dirty="0"/>
              <a:t>Начало занятия с основной группой</a:t>
            </a:r>
          </a:p>
          <a:p>
            <a:pPr algn="l"/>
            <a:r>
              <a:rPr lang="en-US" sz="1100" dirty="0" smtClean="0"/>
              <a:t>min </a:t>
            </a:r>
            <a:r>
              <a:rPr lang="en-US" sz="1100" dirty="0"/>
              <a:t>9,4</a:t>
            </a:r>
          </a:p>
          <a:p>
            <a:pPr algn="l"/>
            <a:r>
              <a:rPr lang="en-US" sz="1100" dirty="0"/>
              <a:t>max 12,1</a:t>
            </a:r>
            <a:endParaRPr lang="ru-RU" sz="1100" dirty="0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198562" y="4293096"/>
            <a:ext cx="182245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  </a:t>
            </a:r>
            <a:r>
              <a:rPr lang="ru-RU" sz="1100" dirty="0"/>
              <a:t>Подготовка и отдельное размещение для индивидуальных занятий с </a:t>
            </a:r>
            <a:r>
              <a:rPr lang="ru-RU" sz="1100" dirty="0" smtClean="0"/>
              <a:t>гражданином </a:t>
            </a:r>
            <a:r>
              <a:rPr lang="en-US" sz="1100" dirty="0" smtClean="0"/>
              <a:t>min 2,9</a:t>
            </a:r>
            <a:r>
              <a:rPr lang="ru-RU" sz="1100" dirty="0" smtClean="0"/>
              <a:t> </a:t>
            </a:r>
            <a:r>
              <a:rPr lang="en-US" sz="1100" dirty="0" smtClean="0"/>
              <a:t>max </a:t>
            </a:r>
            <a:r>
              <a:rPr lang="en-US" sz="1100" dirty="0"/>
              <a:t>5,3</a:t>
            </a:r>
            <a:endParaRPr lang="ru-RU" sz="1100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198562" y="5574709"/>
            <a:ext cx="1822450" cy="11557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Если</a:t>
            </a:r>
            <a:r>
              <a:rPr lang="ru-RU" sz="1100" baseline="0" dirty="0"/>
              <a:t> на индивидуальное занятие гражданин без оформления, то  дополнительно тратиться время на подготовку документов</a:t>
            </a:r>
            <a:endParaRPr lang="ru-RU" sz="1100" dirty="0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2483768" y="3721596"/>
            <a:ext cx="182245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труду-  </a:t>
            </a:r>
            <a:r>
              <a:rPr lang="ru-RU" sz="1100" dirty="0"/>
              <a:t>Проведение занятия</a:t>
            </a:r>
          </a:p>
          <a:p>
            <a:pPr algn="l"/>
            <a:r>
              <a:rPr lang="en-US" sz="1100" dirty="0"/>
              <a:t>min 45</a:t>
            </a:r>
          </a:p>
          <a:p>
            <a:pPr algn="l"/>
            <a:r>
              <a:rPr lang="en-US" sz="1100" dirty="0"/>
              <a:t>max </a:t>
            </a:r>
            <a:r>
              <a:rPr lang="ru-RU" sz="1100" dirty="0" smtClean="0"/>
              <a:t>48</a:t>
            </a:r>
            <a:endParaRPr lang="ru-RU" sz="1100" dirty="0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4638439" y="3721596"/>
            <a:ext cx="182245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 </a:t>
            </a:r>
            <a:r>
              <a:rPr lang="ru-RU" sz="1100" dirty="0"/>
              <a:t>-  Уборка рабочего места</a:t>
            </a:r>
          </a:p>
          <a:p>
            <a:pPr algn="l"/>
            <a:r>
              <a:rPr lang="en-US" sz="1100" dirty="0"/>
              <a:t>min 3</a:t>
            </a:r>
          </a:p>
          <a:p>
            <a:pPr algn="l"/>
            <a:r>
              <a:rPr lang="en-US" sz="1100" dirty="0"/>
              <a:t>max 7</a:t>
            </a:r>
            <a:endParaRPr lang="ru-RU" sz="1100" dirty="0"/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6588224" y="3721596"/>
            <a:ext cx="182245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Инструктор по </a:t>
            </a:r>
            <a:r>
              <a:rPr lang="ru-RU" sz="1100" dirty="0" smtClean="0"/>
              <a:t>труду-  </a:t>
            </a:r>
            <a:r>
              <a:rPr lang="ru-RU" sz="1100" dirty="0"/>
              <a:t>Расстановка мебели перед следующим занятием</a:t>
            </a:r>
          </a:p>
          <a:p>
            <a:pPr algn="l"/>
            <a:r>
              <a:rPr lang="en-US" sz="1100" dirty="0"/>
              <a:t>min 3</a:t>
            </a:r>
          </a:p>
          <a:p>
            <a:pPr algn="l"/>
            <a:r>
              <a:rPr lang="en-US" sz="1100" dirty="0"/>
              <a:t>max 6</a:t>
            </a:r>
            <a:endParaRPr lang="ru-RU" sz="1100" dirty="0"/>
          </a:p>
        </p:txBody>
      </p:sp>
      <p:cxnSp>
        <p:nvCxnSpPr>
          <p:cNvPr id="3" name="Прямая со стрелкой 2"/>
          <p:cNvCxnSpPr>
            <a:endCxn id="37" idx="1"/>
          </p:cNvCxnSpPr>
          <p:nvPr/>
        </p:nvCxnSpPr>
        <p:spPr>
          <a:xfrm>
            <a:off x="2021012" y="2112723"/>
            <a:ext cx="174724" cy="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37236" y="1988840"/>
            <a:ext cx="1747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53460" y="1988840"/>
            <a:ext cx="1726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547664" y="2686881"/>
            <a:ext cx="5040560" cy="170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21012" y="3721596"/>
            <a:ext cx="462756" cy="355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5" idx="3"/>
          </p:cNvCxnSpPr>
          <p:nvPr/>
        </p:nvCxnSpPr>
        <p:spPr>
          <a:xfrm>
            <a:off x="4306218" y="4293096"/>
            <a:ext cx="3322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460889" y="4077072"/>
            <a:ext cx="127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9" idx="3"/>
          </p:cNvCxnSpPr>
          <p:nvPr/>
        </p:nvCxnSpPr>
        <p:spPr>
          <a:xfrm>
            <a:off x="8067593" y="2112723"/>
            <a:ext cx="896895" cy="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964488" y="2115381"/>
            <a:ext cx="0" cy="311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21012" y="5229200"/>
            <a:ext cx="6943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3568" y="5436096"/>
            <a:ext cx="0" cy="138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403648" y="5436096"/>
            <a:ext cx="0" cy="110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1" idx="3"/>
          </p:cNvCxnSpPr>
          <p:nvPr/>
        </p:nvCxnSpPr>
        <p:spPr>
          <a:xfrm flipV="1">
            <a:off x="2021012" y="4437112"/>
            <a:ext cx="462756" cy="427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93564"/>
              </p:ext>
            </p:extLst>
          </p:nvPr>
        </p:nvGraphicFramePr>
        <p:xfrm>
          <a:off x="3707901" y="5436096"/>
          <a:ext cx="1841762" cy="832154"/>
        </p:xfrm>
        <a:graphic>
          <a:graphicData uri="http://schemas.openxmlformats.org/drawingml/2006/table">
            <a:tbl>
              <a:tblPr/>
              <a:tblGrid>
                <a:gridCol w="920881"/>
                <a:gridCol w="920881"/>
              </a:tblGrid>
              <a:tr h="41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ВПП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6" name="Пятно 2 75"/>
          <p:cNvSpPr/>
          <p:nvPr/>
        </p:nvSpPr>
        <p:spPr>
          <a:xfrm>
            <a:off x="1821201" y="1037066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77" name="Пятно 2 76"/>
          <p:cNvSpPr/>
          <p:nvPr/>
        </p:nvSpPr>
        <p:spPr>
          <a:xfrm>
            <a:off x="2581658" y="727142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78" name="Пятно 2 77"/>
          <p:cNvSpPr/>
          <p:nvPr/>
        </p:nvSpPr>
        <p:spPr>
          <a:xfrm>
            <a:off x="2661688" y="1104099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79" name="Пятно 2 78"/>
          <p:cNvSpPr/>
          <p:nvPr/>
        </p:nvSpPr>
        <p:spPr>
          <a:xfrm>
            <a:off x="3330728" y="86406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80" name="Пятно 2 79"/>
          <p:cNvSpPr/>
          <p:nvPr/>
        </p:nvSpPr>
        <p:spPr>
          <a:xfrm>
            <a:off x="4462209" y="890045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81" name="Пятно 2 80"/>
          <p:cNvSpPr/>
          <p:nvPr/>
        </p:nvSpPr>
        <p:spPr>
          <a:xfrm>
            <a:off x="6397773" y="89575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82" name="Пятно 2 81"/>
          <p:cNvSpPr/>
          <p:nvPr/>
        </p:nvSpPr>
        <p:spPr>
          <a:xfrm>
            <a:off x="1254060" y="5196319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83" name="Пятно 2 82"/>
          <p:cNvSpPr/>
          <p:nvPr/>
        </p:nvSpPr>
        <p:spPr>
          <a:xfrm>
            <a:off x="5549664" y="3356992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84" name="Пятно 2 83"/>
          <p:cNvSpPr/>
          <p:nvPr/>
        </p:nvSpPr>
        <p:spPr>
          <a:xfrm>
            <a:off x="6588224" y="3356990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9</a:t>
            </a:r>
            <a:endParaRPr lang="ru-RU" sz="1400" b="1" dirty="0"/>
          </a:p>
        </p:txBody>
      </p:sp>
      <p:sp>
        <p:nvSpPr>
          <p:cNvPr id="85" name="Пятно 2 84"/>
          <p:cNvSpPr/>
          <p:nvPr/>
        </p:nvSpPr>
        <p:spPr>
          <a:xfrm>
            <a:off x="2956193" y="3116956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 smtClean="0"/>
              <a:t>10</a:t>
            </a:r>
            <a:r>
              <a:rPr lang="ru-RU" sz="1400" b="1" dirty="0" smtClean="0"/>
              <a:t>00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5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504" y="620688"/>
            <a:ext cx="936104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Выявленные потери времени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5" y="1449022"/>
            <a:ext cx="6768753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выбор места и рассадку, в том числе ввиду  особенностей здоровья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размещение личных вещей (сумок, тростей и т.д.)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Отказ от конкретного занятия ввиду нежелания  получателя услуг . 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Трудности в социализации и нахождении в группе  определенных граждан.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Долгий подбор расходных материалов получателями, отвлечение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Потеря времени на перекличку и отметку посещения в табели.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При обращении граждан для получения услуги не в составе организованной группы инструктору по труду приходиться отвлекаться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Потери времени на помощь при вставании (толкучка, отодвигание мебели), мытье рук получателями услуг.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Раскладывание остатков материалов на место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 При порче получателями расходных материалов, сотруднику приходиться отвлекаться и тратить время на их поиск и замену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1035965" y="1449022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26" name="Пятно 2 25"/>
          <p:cNvSpPr/>
          <p:nvPr/>
        </p:nvSpPr>
        <p:spPr>
          <a:xfrm>
            <a:off x="1006990" y="3044975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27" name="Пятно 2 26"/>
          <p:cNvSpPr/>
          <p:nvPr/>
        </p:nvSpPr>
        <p:spPr>
          <a:xfrm>
            <a:off x="1039037" y="2564904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28" name="Пятно 2 27"/>
          <p:cNvSpPr/>
          <p:nvPr/>
        </p:nvSpPr>
        <p:spPr>
          <a:xfrm>
            <a:off x="1100736" y="2007448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" name="Пятно 2 28"/>
          <p:cNvSpPr/>
          <p:nvPr/>
        </p:nvSpPr>
        <p:spPr>
          <a:xfrm>
            <a:off x="1141476" y="3384997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30" name="Пятно 2 29"/>
          <p:cNvSpPr/>
          <p:nvPr/>
        </p:nvSpPr>
        <p:spPr>
          <a:xfrm>
            <a:off x="1146069" y="3865068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31" name="Пятно 2 30"/>
          <p:cNvSpPr/>
          <p:nvPr/>
        </p:nvSpPr>
        <p:spPr>
          <a:xfrm>
            <a:off x="1086625" y="4345139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32" name="Пятно 2 31"/>
          <p:cNvSpPr/>
          <p:nvPr/>
        </p:nvSpPr>
        <p:spPr>
          <a:xfrm>
            <a:off x="1125779" y="4803095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15" name="Пятно 2 14"/>
          <p:cNvSpPr/>
          <p:nvPr/>
        </p:nvSpPr>
        <p:spPr>
          <a:xfrm>
            <a:off x="1192124" y="5289854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9</a:t>
            </a:r>
            <a:endParaRPr lang="ru-RU" sz="1400" b="1" dirty="0"/>
          </a:p>
        </p:txBody>
      </p:sp>
      <p:sp>
        <p:nvSpPr>
          <p:cNvPr id="16" name="Пятно 2 15"/>
          <p:cNvSpPr/>
          <p:nvPr/>
        </p:nvSpPr>
        <p:spPr>
          <a:xfrm>
            <a:off x="1146069" y="5769925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 smtClean="0"/>
              <a:t>10</a:t>
            </a:r>
            <a:r>
              <a:rPr lang="ru-RU" sz="1400" b="1" dirty="0" smtClean="0"/>
              <a:t>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160849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Пирамида проблем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323528" y="2708920"/>
            <a:ext cx="2502520" cy="2254034"/>
          </a:xfrm>
          <a:prstGeom prst="trapezoid">
            <a:avLst>
              <a:gd name="adj" fmla="val 37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>
            <a:off x="855058" y="1761187"/>
            <a:ext cx="1196662" cy="648072"/>
          </a:xfrm>
          <a:prstGeom prst="trapezoid">
            <a:avLst>
              <a:gd name="adj" fmla="val 44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76647" y="815846"/>
            <a:ext cx="753484" cy="678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846588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483768" y="1646563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491880" y="2224593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Местный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13088" y="2754445"/>
            <a:ext cx="5995416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Неравномерность числа пришедших посетителей в следствии чего возникают трудности с рассадкой и размещением, расстановка мебели не учитывает особенностей получателей услуг</a:t>
            </a:r>
          </a:p>
          <a:p>
            <a:pPr marL="36000"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Потери времени на размещение личных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вещей</a:t>
            </a:r>
          </a:p>
          <a:p>
            <a:pPr marL="36000"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Проблемы в социализации в группе занимающихся в связи с учетом особенностей здоровья и эмоционального состояния, половой принадлежности</a:t>
            </a: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альтернатива групповому занятию (темы занятия).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сортировки расходных материалов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Потеря времени на перекличку и отметку посещения в табели.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документальное оформление дополнительно обратившихся граждан.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возможности для мытья рук получателей услуг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при уборке места  и раскладыванием остатка материалов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Отсутствие запаса расходных материалов, необходимых на занятие в случае порчи.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160849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Визуализация «Было»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 descr="C:\Users\кабинет №6 - 3\Desktop\Новая папка\Было 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1412404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бинет №6 - 3\Desktop\Новая папка\Было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63" y="931590"/>
            <a:ext cx="5257745" cy="24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бинет №6 - 3\Desktop\Новая папка\было  22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93164"/>
            <a:ext cx="4077479" cy="30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</TotalTime>
  <Words>1297</Words>
  <Application>Microsoft Office PowerPoint</Application>
  <PresentationFormat>Экран (4:3)</PresentationFormat>
  <Paragraphs>214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кабинет №6 - 3</cp:lastModifiedBy>
  <cp:revision>169</cp:revision>
  <cp:lastPrinted>2021-10-08T10:53:28Z</cp:lastPrinted>
  <dcterms:created xsi:type="dcterms:W3CDTF">2020-01-17T02:49:10Z</dcterms:created>
  <dcterms:modified xsi:type="dcterms:W3CDTF">2021-12-08T10:25:04Z</dcterms:modified>
</cp:coreProperties>
</file>